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864243" y="3751960"/>
            <a:ext cx="8559513" cy="8724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101010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101010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101010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"/>
            <a:ext cx="18288000" cy="102870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655" y="752855"/>
            <a:ext cx="6754368" cy="1639824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927335" y="5742432"/>
            <a:ext cx="4803647" cy="4544567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630167" y="5736335"/>
            <a:ext cx="4806695" cy="4550664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2923519" y="1645920"/>
            <a:ext cx="4806696" cy="4806695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6784847" y="1639823"/>
            <a:ext cx="4806696" cy="4806695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829055" y="1636776"/>
            <a:ext cx="4806696" cy="480669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11"/>
            <a:ext cx="18288000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394360" y="2199904"/>
            <a:ext cx="1500504" cy="3644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rgbClr val="101010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3527704"/>
            <a:ext cx="16408400" cy="5873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12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1.png"/><Relationship Id="rId5" Type="http://schemas.openxmlformats.org/officeDocument/2006/relationships/image" Target="../media/image25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21.png"/><Relationship Id="rId4" Type="http://schemas.openxmlformats.org/officeDocument/2006/relationships/image" Target="../media/image27.png"/><Relationship Id="rId5" Type="http://schemas.openxmlformats.org/officeDocument/2006/relationships/image" Target="../media/image12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1505" y="2535619"/>
            <a:ext cx="5172090" cy="775138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61526" y="5486125"/>
            <a:ext cx="5172090" cy="4800874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705389" y="2761676"/>
            <a:ext cx="4619625" cy="7525384"/>
            <a:chOff x="705389" y="2761676"/>
            <a:chExt cx="4619625" cy="7525384"/>
          </a:xfrm>
        </p:grpSpPr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05389" y="2761676"/>
              <a:ext cx="4619618" cy="752532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943258" y="2762158"/>
              <a:ext cx="2181224" cy="400049"/>
            </a:xfrm>
            <a:prstGeom prst="rect">
              <a:avLst/>
            </a:prstGeom>
          </p:spPr>
        </p:pic>
      </p:grpSp>
      <p:grpSp>
        <p:nvGrpSpPr>
          <p:cNvPr id="7" name="object 7"/>
          <p:cNvGrpSpPr/>
          <p:nvPr/>
        </p:nvGrpSpPr>
        <p:grpSpPr>
          <a:xfrm>
            <a:off x="6329934" y="5705703"/>
            <a:ext cx="4620260" cy="4581525"/>
            <a:chOff x="6329934" y="5705703"/>
            <a:chExt cx="4620260" cy="4581525"/>
          </a:xfrm>
        </p:grpSpPr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329934" y="5705703"/>
              <a:ext cx="4619639" cy="4581296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564557" y="5708812"/>
              <a:ext cx="2181224" cy="400049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0299751" y="2523165"/>
            <a:ext cx="5991225" cy="194563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600" spc="335">
                <a:solidFill>
                  <a:srgbClr val="313131"/>
                </a:solidFill>
                <a:latin typeface="Lucida Sans Unicode"/>
                <a:cs typeface="Lucida Sans Unicode"/>
              </a:rPr>
              <a:t>AA</a:t>
            </a:r>
            <a:r>
              <a:rPr dirty="0" sz="12600" spc="2055">
                <a:solidFill>
                  <a:srgbClr val="313131"/>
                </a:solidFill>
                <a:latin typeface="Lucida Sans Unicode"/>
                <a:cs typeface="Lucida Sans Unicode"/>
              </a:rPr>
              <a:t>W</a:t>
            </a:r>
            <a:r>
              <a:rPr dirty="0" sz="12600" spc="335">
                <a:solidFill>
                  <a:srgbClr val="313131"/>
                </a:solidFill>
                <a:latin typeface="Lucida Sans Unicode"/>
                <a:cs typeface="Lucida Sans Unicode"/>
              </a:rPr>
              <a:t>A</a:t>
            </a:r>
            <a:r>
              <a:rPr dirty="0" sz="12600" spc="-590">
                <a:solidFill>
                  <a:srgbClr val="313131"/>
                </a:solidFill>
                <a:latin typeface="Lucida Sans Unicode"/>
                <a:cs typeface="Lucida Sans Unicode"/>
              </a:rPr>
              <a:t>Z</a:t>
            </a:r>
            <a:endParaRPr sz="126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41013" y="876879"/>
            <a:ext cx="638365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165">
                <a:solidFill>
                  <a:srgbClr val="313131"/>
                </a:solidFill>
                <a:latin typeface="Lucida Sans Unicode"/>
                <a:cs typeface="Lucida Sans Unicode"/>
              </a:rPr>
              <a:t>T</a:t>
            </a:r>
            <a:r>
              <a:rPr dirty="0" sz="2400" spc="140">
                <a:solidFill>
                  <a:srgbClr val="313131"/>
                </a:solidFill>
                <a:latin typeface="Lucida Sans Unicode"/>
                <a:cs typeface="Lucida Sans Unicode"/>
              </a:rPr>
              <a:t>e</a:t>
            </a:r>
            <a:r>
              <a:rPr dirty="0" sz="2400" spc="300">
                <a:solidFill>
                  <a:srgbClr val="313131"/>
                </a:solidFill>
                <a:latin typeface="Lucida Sans Unicode"/>
                <a:cs typeface="Lucida Sans Unicode"/>
              </a:rPr>
              <a:t>a</a:t>
            </a:r>
            <a:r>
              <a:rPr dirty="0" sz="2400" spc="250">
                <a:solidFill>
                  <a:srgbClr val="313131"/>
                </a:solidFill>
                <a:latin typeface="Lucida Sans Unicode"/>
                <a:cs typeface="Lucida Sans Unicode"/>
              </a:rPr>
              <a:t>m</a:t>
            </a:r>
            <a:r>
              <a:rPr dirty="0" sz="2400" spc="-140">
                <a:solidFill>
                  <a:srgbClr val="313131"/>
                </a:solidFill>
                <a:latin typeface="Lucida Sans Unicode"/>
                <a:cs typeface="Lucida Sans Unicode"/>
              </a:rPr>
              <a:t> </a:t>
            </a:r>
            <a:r>
              <a:rPr dirty="0" sz="2400" spc="-100">
                <a:solidFill>
                  <a:srgbClr val="313131"/>
                </a:solidFill>
                <a:latin typeface="Lucida Sans Unicode"/>
                <a:cs typeface="Lucida Sans Unicode"/>
              </a:rPr>
              <a:t>D</a:t>
            </a:r>
            <a:r>
              <a:rPr dirty="0" sz="2400" spc="-65">
                <a:solidFill>
                  <a:srgbClr val="313131"/>
                </a:solidFill>
                <a:latin typeface="Lucida Sans Unicode"/>
                <a:cs typeface="Lucida Sans Unicode"/>
              </a:rPr>
              <a:t>i</a:t>
            </a:r>
            <a:r>
              <a:rPr dirty="0" sz="2400" spc="130">
                <a:solidFill>
                  <a:srgbClr val="313131"/>
                </a:solidFill>
                <a:latin typeface="Lucida Sans Unicode"/>
                <a:cs typeface="Lucida Sans Unicode"/>
              </a:rPr>
              <a:t>g</a:t>
            </a:r>
            <a:r>
              <a:rPr dirty="0" sz="2400" spc="-65">
                <a:solidFill>
                  <a:srgbClr val="313131"/>
                </a:solidFill>
                <a:latin typeface="Lucida Sans Unicode"/>
                <a:cs typeface="Lucida Sans Unicode"/>
              </a:rPr>
              <a:t>i</a:t>
            </a:r>
            <a:r>
              <a:rPr dirty="0" sz="2400" spc="-5">
                <a:solidFill>
                  <a:srgbClr val="313131"/>
                </a:solidFill>
                <a:latin typeface="Lucida Sans Unicode"/>
                <a:cs typeface="Lucida Sans Unicode"/>
              </a:rPr>
              <a:t>t</a:t>
            </a:r>
            <a:r>
              <a:rPr dirty="0" sz="2400" spc="-140">
                <a:solidFill>
                  <a:srgbClr val="313131"/>
                </a:solidFill>
                <a:latin typeface="Lucida Sans Unicode"/>
                <a:cs typeface="Lucida Sans Unicode"/>
              </a:rPr>
              <a:t> </a:t>
            </a:r>
            <a:r>
              <a:rPr dirty="0" sz="2400" spc="80">
                <a:solidFill>
                  <a:srgbClr val="313131"/>
                </a:solidFill>
                <a:latin typeface="Lucida Sans Unicode"/>
                <a:cs typeface="Lucida Sans Unicode"/>
              </a:rPr>
              <a:t>X</a:t>
            </a:r>
            <a:r>
              <a:rPr dirty="0" sz="2400" spc="-140">
                <a:solidFill>
                  <a:srgbClr val="313131"/>
                </a:solidFill>
                <a:latin typeface="Lucida Sans Unicode"/>
                <a:cs typeface="Lucida Sans Unicode"/>
              </a:rPr>
              <a:t> </a:t>
            </a:r>
            <a:r>
              <a:rPr dirty="0" sz="2400" spc="-5">
                <a:solidFill>
                  <a:srgbClr val="313131"/>
                </a:solidFill>
                <a:latin typeface="Lucida Sans Unicode"/>
                <a:cs typeface="Lucida Sans Unicode"/>
              </a:rPr>
              <a:t>R</a:t>
            </a:r>
            <a:r>
              <a:rPr dirty="0" sz="2400" spc="300">
                <a:solidFill>
                  <a:srgbClr val="313131"/>
                </a:solidFill>
                <a:latin typeface="Lucida Sans Unicode"/>
                <a:cs typeface="Lucida Sans Unicode"/>
              </a:rPr>
              <a:t>a</a:t>
            </a:r>
            <a:r>
              <a:rPr dirty="0" sz="2400" spc="-100">
                <a:solidFill>
                  <a:srgbClr val="313131"/>
                </a:solidFill>
                <a:latin typeface="Lucida Sans Unicode"/>
                <a:cs typeface="Lucida Sans Unicode"/>
              </a:rPr>
              <a:t>j</a:t>
            </a:r>
            <a:r>
              <a:rPr dirty="0" sz="2400" spc="300">
                <a:solidFill>
                  <a:srgbClr val="313131"/>
                </a:solidFill>
                <a:latin typeface="Lucida Sans Unicode"/>
                <a:cs typeface="Lucida Sans Unicode"/>
              </a:rPr>
              <a:t>a</a:t>
            </a:r>
            <a:r>
              <a:rPr dirty="0" sz="2400" spc="55">
                <a:solidFill>
                  <a:srgbClr val="313131"/>
                </a:solidFill>
                <a:latin typeface="Lucida Sans Unicode"/>
                <a:cs typeface="Lucida Sans Unicode"/>
              </a:rPr>
              <a:t>s</a:t>
            </a:r>
            <a:r>
              <a:rPr dirty="0" sz="2400" spc="-5">
                <a:solidFill>
                  <a:srgbClr val="313131"/>
                </a:solidFill>
                <a:latin typeface="Lucida Sans Unicode"/>
                <a:cs typeface="Lucida Sans Unicode"/>
              </a:rPr>
              <a:t>t</a:t>
            </a:r>
            <a:r>
              <a:rPr dirty="0" sz="2400" spc="65">
                <a:solidFill>
                  <a:srgbClr val="313131"/>
                </a:solidFill>
                <a:latin typeface="Lucida Sans Unicode"/>
                <a:cs typeface="Lucida Sans Unicode"/>
              </a:rPr>
              <a:t>h</a:t>
            </a:r>
            <a:r>
              <a:rPr dirty="0" sz="2400" spc="300">
                <a:solidFill>
                  <a:srgbClr val="313131"/>
                </a:solidFill>
                <a:latin typeface="Lucida Sans Unicode"/>
                <a:cs typeface="Lucida Sans Unicode"/>
              </a:rPr>
              <a:t>a</a:t>
            </a:r>
            <a:r>
              <a:rPr dirty="0" sz="2400" spc="65">
                <a:solidFill>
                  <a:srgbClr val="313131"/>
                </a:solidFill>
                <a:latin typeface="Lucida Sans Unicode"/>
                <a:cs typeface="Lucida Sans Unicode"/>
              </a:rPr>
              <a:t>n</a:t>
            </a:r>
            <a:r>
              <a:rPr dirty="0" sz="2400" spc="-140">
                <a:solidFill>
                  <a:srgbClr val="313131"/>
                </a:solidFill>
                <a:latin typeface="Lucida Sans Unicode"/>
                <a:cs typeface="Lucida Sans Unicode"/>
              </a:rPr>
              <a:t> </a:t>
            </a:r>
            <a:r>
              <a:rPr dirty="0" sz="2400" spc="-60">
                <a:solidFill>
                  <a:srgbClr val="313131"/>
                </a:solidFill>
                <a:latin typeface="Lucida Sans Unicode"/>
                <a:cs typeface="Lucida Sans Unicode"/>
              </a:rPr>
              <a:t>I</a:t>
            </a:r>
            <a:r>
              <a:rPr dirty="0" sz="2400" spc="-165">
                <a:solidFill>
                  <a:srgbClr val="313131"/>
                </a:solidFill>
                <a:latin typeface="Lucida Sans Unicode"/>
                <a:cs typeface="Lucida Sans Unicode"/>
              </a:rPr>
              <a:t>T</a:t>
            </a:r>
            <a:r>
              <a:rPr dirty="0" sz="2400" spc="-140">
                <a:solidFill>
                  <a:srgbClr val="313131"/>
                </a:solidFill>
                <a:latin typeface="Lucida Sans Unicode"/>
                <a:cs typeface="Lucida Sans Unicode"/>
              </a:rPr>
              <a:t> </a:t>
            </a:r>
            <a:r>
              <a:rPr dirty="0" sz="2400" spc="-100">
                <a:solidFill>
                  <a:srgbClr val="313131"/>
                </a:solidFill>
                <a:latin typeface="Lucida Sans Unicode"/>
                <a:cs typeface="Lucida Sans Unicode"/>
              </a:rPr>
              <a:t>D</a:t>
            </a:r>
            <a:r>
              <a:rPr dirty="0" sz="2400" spc="300">
                <a:solidFill>
                  <a:srgbClr val="313131"/>
                </a:solidFill>
                <a:latin typeface="Lucida Sans Unicode"/>
                <a:cs typeface="Lucida Sans Unicode"/>
              </a:rPr>
              <a:t>a</a:t>
            </a:r>
            <a:r>
              <a:rPr dirty="0" sz="2400" spc="140">
                <a:solidFill>
                  <a:srgbClr val="313131"/>
                </a:solidFill>
                <a:latin typeface="Lucida Sans Unicode"/>
                <a:cs typeface="Lucida Sans Unicode"/>
              </a:rPr>
              <a:t>y</a:t>
            </a:r>
            <a:r>
              <a:rPr dirty="0" sz="2400" spc="-140">
                <a:solidFill>
                  <a:srgbClr val="313131"/>
                </a:solidFill>
                <a:latin typeface="Lucida Sans Unicode"/>
                <a:cs typeface="Lucida Sans Unicode"/>
              </a:rPr>
              <a:t> </a:t>
            </a:r>
            <a:r>
              <a:rPr dirty="0" sz="2400" spc="-75">
                <a:solidFill>
                  <a:srgbClr val="313131"/>
                </a:solidFill>
                <a:latin typeface="Lucida Sans Unicode"/>
                <a:cs typeface="Lucida Sans Unicode"/>
              </a:rPr>
              <a:t>H</a:t>
            </a:r>
            <a:r>
              <a:rPr dirty="0" sz="2400" spc="300">
                <a:solidFill>
                  <a:srgbClr val="313131"/>
                </a:solidFill>
                <a:latin typeface="Lucida Sans Unicode"/>
                <a:cs typeface="Lucida Sans Unicode"/>
              </a:rPr>
              <a:t>a</a:t>
            </a:r>
            <a:r>
              <a:rPr dirty="0" sz="2400" spc="210">
                <a:solidFill>
                  <a:srgbClr val="313131"/>
                </a:solidFill>
                <a:latin typeface="Lucida Sans Unicode"/>
                <a:cs typeface="Lucida Sans Unicode"/>
              </a:rPr>
              <a:t>c</a:t>
            </a:r>
            <a:r>
              <a:rPr dirty="0" sz="2400" spc="-75">
                <a:solidFill>
                  <a:srgbClr val="313131"/>
                </a:solidFill>
                <a:latin typeface="Lucida Sans Unicode"/>
                <a:cs typeface="Lucida Sans Unicode"/>
              </a:rPr>
              <a:t>k</a:t>
            </a:r>
            <a:r>
              <a:rPr dirty="0" sz="2400" spc="300">
                <a:solidFill>
                  <a:srgbClr val="313131"/>
                </a:solidFill>
                <a:latin typeface="Lucida Sans Unicode"/>
                <a:cs typeface="Lucida Sans Unicode"/>
              </a:rPr>
              <a:t>a</a:t>
            </a:r>
            <a:r>
              <a:rPr dirty="0" sz="2400" spc="-5">
                <a:solidFill>
                  <a:srgbClr val="313131"/>
                </a:solidFill>
                <a:latin typeface="Lucida Sans Unicode"/>
                <a:cs typeface="Lucida Sans Unicode"/>
              </a:rPr>
              <a:t>t</a:t>
            </a:r>
            <a:r>
              <a:rPr dirty="0" sz="2400" spc="65">
                <a:solidFill>
                  <a:srgbClr val="313131"/>
                </a:solidFill>
                <a:latin typeface="Lucida Sans Unicode"/>
                <a:cs typeface="Lucida Sans Unicode"/>
              </a:rPr>
              <a:t>h</a:t>
            </a:r>
            <a:r>
              <a:rPr dirty="0" sz="2400" spc="55">
                <a:solidFill>
                  <a:srgbClr val="313131"/>
                </a:solidFill>
                <a:latin typeface="Lucida Sans Unicode"/>
                <a:cs typeface="Lucida Sans Unicode"/>
              </a:rPr>
              <a:t>o</a:t>
            </a:r>
            <a:r>
              <a:rPr dirty="0" sz="2400" spc="65">
                <a:solidFill>
                  <a:srgbClr val="313131"/>
                </a:solidFill>
                <a:latin typeface="Lucida Sans Unicode"/>
                <a:cs typeface="Lucida Sans Unicode"/>
              </a:rPr>
              <a:t>n</a:t>
            </a:r>
            <a:endParaRPr sz="24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5732610" y="873125"/>
            <a:ext cx="180657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45">
                <a:solidFill>
                  <a:srgbClr val="313131"/>
                </a:solidFill>
                <a:latin typeface="Lucida Sans Unicode"/>
                <a:cs typeface="Lucida Sans Unicode"/>
              </a:rPr>
              <a:t>M</a:t>
            </a:r>
            <a:r>
              <a:rPr dirty="0" sz="2400" spc="300">
                <a:solidFill>
                  <a:srgbClr val="313131"/>
                </a:solidFill>
                <a:latin typeface="Lucida Sans Unicode"/>
                <a:cs typeface="Lucida Sans Unicode"/>
              </a:rPr>
              <a:t>a</a:t>
            </a:r>
            <a:r>
              <a:rPr dirty="0" sz="2400" spc="-65">
                <a:solidFill>
                  <a:srgbClr val="313131"/>
                </a:solidFill>
                <a:latin typeface="Lucida Sans Unicode"/>
                <a:cs typeface="Lucida Sans Unicode"/>
              </a:rPr>
              <a:t>r</a:t>
            </a:r>
            <a:r>
              <a:rPr dirty="0" sz="2400" spc="210">
                <a:solidFill>
                  <a:srgbClr val="313131"/>
                </a:solidFill>
                <a:latin typeface="Lucida Sans Unicode"/>
                <a:cs typeface="Lucida Sans Unicode"/>
              </a:rPr>
              <a:t>c</a:t>
            </a:r>
            <a:r>
              <a:rPr dirty="0" sz="2400" spc="65">
                <a:solidFill>
                  <a:srgbClr val="313131"/>
                </a:solidFill>
                <a:latin typeface="Lucida Sans Unicode"/>
                <a:cs typeface="Lucida Sans Unicode"/>
              </a:rPr>
              <a:t>h</a:t>
            </a:r>
            <a:r>
              <a:rPr dirty="0" sz="2400" spc="-140">
                <a:solidFill>
                  <a:srgbClr val="313131"/>
                </a:solidFill>
                <a:latin typeface="Lucida Sans Unicode"/>
                <a:cs typeface="Lucida Sans Unicode"/>
              </a:rPr>
              <a:t> </a:t>
            </a:r>
            <a:r>
              <a:rPr dirty="0" sz="2400" spc="-135">
                <a:solidFill>
                  <a:srgbClr val="313131"/>
                </a:solidFill>
                <a:latin typeface="Lucida Sans Unicode"/>
                <a:cs typeface="Lucida Sans Unicode"/>
              </a:rPr>
              <a:t>2</a:t>
            </a:r>
            <a:r>
              <a:rPr dirty="0" sz="2400" spc="20">
                <a:solidFill>
                  <a:srgbClr val="313131"/>
                </a:solidFill>
                <a:latin typeface="Lucida Sans Unicode"/>
                <a:cs typeface="Lucida Sans Unicode"/>
              </a:rPr>
              <a:t>0</a:t>
            </a:r>
            <a:r>
              <a:rPr dirty="0" sz="2400" spc="-135">
                <a:solidFill>
                  <a:srgbClr val="313131"/>
                </a:solidFill>
                <a:latin typeface="Lucida Sans Unicode"/>
                <a:cs typeface="Lucida Sans Unicode"/>
              </a:rPr>
              <a:t>2</a:t>
            </a:r>
            <a:r>
              <a:rPr dirty="0" sz="2400" spc="-95">
                <a:solidFill>
                  <a:srgbClr val="313131"/>
                </a:solidFill>
                <a:latin typeface="Lucida Sans Unicode"/>
                <a:cs typeface="Lucida Sans Unicode"/>
              </a:rPr>
              <a:t>3</a:t>
            </a:r>
            <a:endParaRPr sz="2400">
              <a:latin typeface="Lucida Sans Unicode"/>
              <a:cs typeface="Lucida Sans Unicode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205354" y="9668723"/>
            <a:ext cx="772160" cy="343535"/>
            <a:chOff x="205354" y="9668723"/>
            <a:chExt cx="772160" cy="343535"/>
          </a:xfrm>
        </p:grpSpPr>
        <p:sp>
          <p:nvSpPr>
            <p:cNvPr id="14" name="object 14"/>
            <p:cNvSpPr/>
            <p:nvPr/>
          </p:nvSpPr>
          <p:spPr>
            <a:xfrm>
              <a:off x="211067" y="9674435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275829" y="9789404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211067" y="9674435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1005719"/>
            <a:ext cx="6176645" cy="87249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5550" spc="240"/>
              <a:t>OUR</a:t>
            </a:r>
            <a:r>
              <a:rPr dirty="0" sz="5550" spc="55"/>
              <a:t> </a:t>
            </a:r>
            <a:r>
              <a:rPr dirty="0" sz="5550" spc="325"/>
              <a:t>APPROACH</a:t>
            </a:r>
            <a:endParaRPr sz="5550"/>
          </a:p>
        </p:txBody>
      </p:sp>
      <p:sp>
        <p:nvSpPr>
          <p:cNvPr id="3" name="object 3"/>
          <p:cNvSpPr txBox="1"/>
          <p:nvPr/>
        </p:nvSpPr>
        <p:spPr>
          <a:xfrm>
            <a:off x="939800" y="1926544"/>
            <a:ext cx="16340455" cy="5873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75260">
              <a:lnSpc>
                <a:spcPct val="141700"/>
              </a:lnSpc>
              <a:spcBef>
                <a:spcPts val="100"/>
              </a:spcBef>
            </a:pPr>
            <a:r>
              <a:rPr dirty="0" sz="2250" spc="75">
                <a:solidFill>
                  <a:srgbClr val="313131"/>
                </a:solidFill>
                <a:latin typeface="Microsoft Sans Serif"/>
                <a:cs typeface="Microsoft Sans Serif"/>
              </a:rPr>
              <a:t>We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need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be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part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state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ERSS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system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give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fastest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possible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response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any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sort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emergency</a:t>
            </a:r>
            <a:r>
              <a:rPr dirty="0" sz="2200" spc="114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0">
                <a:solidFill>
                  <a:srgbClr val="313131"/>
                </a:solidFill>
                <a:latin typeface="Microsoft Sans Serif"/>
                <a:cs typeface="Microsoft Sans Serif"/>
              </a:rPr>
              <a:t>do </a:t>
            </a:r>
            <a:r>
              <a:rPr dirty="0" sz="2250" spc="-58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this</a:t>
            </a:r>
            <a:r>
              <a:rPr dirty="0" sz="2200" spc="114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endParaRPr sz="2200">
              <a:latin typeface="Microsoft Sans Serif"/>
              <a:cs typeface="Microsoft Sans Serif"/>
            </a:endParaRPr>
          </a:p>
          <a:p>
            <a:pPr marL="367030" marR="267970" indent="-354965">
              <a:lnSpc>
                <a:spcPts val="3900"/>
              </a:lnSpc>
              <a:spcBef>
                <a:spcPts val="254"/>
              </a:spcBef>
              <a:buAutoNum type="arabicPeriod"/>
              <a:tabLst>
                <a:tab pos="367030" algn="l"/>
                <a:tab pos="367665" algn="l"/>
              </a:tabLst>
            </a:pP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we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need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get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permission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90">
                <a:solidFill>
                  <a:srgbClr val="313131"/>
                </a:solidFill>
                <a:latin typeface="Microsoft Sans Serif"/>
                <a:cs typeface="Microsoft Sans Serif"/>
              </a:rPr>
              <a:t>from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each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state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government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5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00" spc="85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4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along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with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them</a:t>
            </a:r>
            <a:r>
              <a:rPr dirty="0" sz="2200" spc="155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implement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system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where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we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can </a:t>
            </a:r>
            <a:r>
              <a:rPr dirty="0" sz="2250" spc="-5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send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authorities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location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urgency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matter</a:t>
            </a:r>
            <a:r>
              <a:rPr dirty="0" sz="2200" spc="160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795"/>
              </a:spcBef>
              <a:buAutoNum type="arabicPeriod"/>
              <a:tabLst>
                <a:tab pos="367665" algn="l"/>
              </a:tabLst>
            </a:pPr>
            <a:r>
              <a:rPr dirty="0" sz="2250" spc="75">
                <a:solidFill>
                  <a:srgbClr val="313131"/>
                </a:solidFill>
                <a:latin typeface="Microsoft Sans Serif"/>
                <a:cs typeface="Microsoft Sans Serif"/>
              </a:rPr>
              <a:t>We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will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45">
                <a:solidFill>
                  <a:srgbClr val="313131"/>
                </a:solidFill>
                <a:latin typeface="Microsoft Sans Serif"/>
                <a:cs typeface="Microsoft Sans Serif"/>
              </a:rPr>
              <a:t>link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app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with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ERSS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system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hence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develop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fast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response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system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any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accident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or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emergency</a:t>
            </a:r>
            <a:endParaRPr sz="2250">
              <a:latin typeface="Microsoft Sans Serif"/>
              <a:cs typeface="Microsoft Sans Serif"/>
            </a:endParaRPr>
          </a:p>
          <a:p>
            <a:pPr marL="12700" marR="308610">
              <a:lnSpc>
                <a:spcPct val="141700"/>
              </a:lnSpc>
            </a:pPr>
            <a:r>
              <a:rPr dirty="0" sz="2250" spc="8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idea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integrating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55">
                <a:solidFill>
                  <a:srgbClr val="313131"/>
                </a:solidFill>
                <a:latin typeface="Microsoft Sans Serif"/>
                <a:cs typeface="Microsoft Sans Serif"/>
              </a:rPr>
              <a:t>an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emergency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response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system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into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mobile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app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is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good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one</a:t>
            </a:r>
            <a:r>
              <a:rPr dirty="0" sz="2200" spc="80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3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it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could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potentially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save </a:t>
            </a:r>
            <a:r>
              <a:rPr dirty="0" sz="2250" spc="-5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lives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in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emergencies</a:t>
            </a:r>
            <a:r>
              <a:rPr dirty="0" sz="2200" spc="125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120"/>
              </a:spcBef>
            </a:pP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Furthermore</a:t>
            </a:r>
            <a:r>
              <a:rPr dirty="0" sz="2200" spc="105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technical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implementation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system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would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need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be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carefully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planned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executed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ensure</a:t>
            </a:r>
            <a:endParaRPr sz="2250">
              <a:latin typeface="Microsoft Sans Serif"/>
              <a:cs typeface="Microsoft Sans Serif"/>
            </a:endParaRPr>
          </a:p>
          <a:p>
            <a:pPr marL="12700" marR="124460">
              <a:lnSpc>
                <a:spcPct val="141700"/>
              </a:lnSpc>
              <a:spcBef>
                <a:spcPts val="75"/>
              </a:spcBef>
            </a:pP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that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it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is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secure</a:t>
            </a:r>
            <a:r>
              <a:rPr dirty="0" sz="2200" spc="95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3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reliable</a:t>
            </a:r>
            <a:r>
              <a:rPr dirty="0" sz="2200" spc="60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able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handle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large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volume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emergency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requests</a:t>
            </a:r>
            <a:r>
              <a:rPr dirty="0" sz="2200" spc="125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r>
              <a:rPr dirty="0" sz="2200" spc="-3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app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would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need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accurately </a:t>
            </a:r>
            <a:r>
              <a:rPr dirty="0" sz="2250" spc="-5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quickly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relay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information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about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location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urgency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each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emergency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relevant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authorities</a:t>
            </a:r>
            <a:r>
              <a:rPr dirty="0" sz="2200" spc="114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  <a:p>
            <a:pPr marL="12700" marR="17780">
              <a:lnSpc>
                <a:spcPct val="141700"/>
              </a:lnSpc>
            </a:pP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It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is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important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note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that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emergency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response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systems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typically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involve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complex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network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trained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professionals</a:t>
            </a:r>
            <a:r>
              <a:rPr dirty="0" sz="2200" spc="100">
                <a:solidFill>
                  <a:srgbClr val="313131"/>
                </a:solidFill>
                <a:latin typeface="Microsoft Sans Serif"/>
                <a:cs typeface="Microsoft Sans Serif"/>
              </a:rPr>
              <a:t>, </a:t>
            </a:r>
            <a:r>
              <a:rPr dirty="0" sz="2200" spc="-5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equipment</a:t>
            </a:r>
            <a:r>
              <a:rPr dirty="0" sz="2200" spc="140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resources</a:t>
            </a:r>
            <a:r>
              <a:rPr dirty="0" sz="2200" spc="114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05354" y="9668730"/>
            <a:ext cx="772160" cy="343535"/>
            <a:chOff x="205354" y="9668730"/>
            <a:chExt cx="772160" cy="343535"/>
          </a:xfrm>
        </p:grpSpPr>
        <p:sp>
          <p:nvSpPr>
            <p:cNvPr id="5" name="object 5"/>
            <p:cNvSpPr/>
            <p:nvPr/>
          </p:nvSpPr>
          <p:spPr>
            <a:xfrm>
              <a:off x="211067" y="9674443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75829" y="9789412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11067" y="9674443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9800" y="890422"/>
            <a:ext cx="12796520" cy="194945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3700"/>
              </a:lnSpc>
              <a:spcBef>
                <a:spcPts val="100"/>
              </a:spcBef>
            </a:pPr>
            <a:r>
              <a:rPr dirty="0" sz="5550" spc="409"/>
              <a:t>WHY</a:t>
            </a:r>
            <a:r>
              <a:rPr dirty="0" sz="5550" spc="110"/>
              <a:t> </a:t>
            </a:r>
            <a:r>
              <a:rPr dirty="0" sz="5550" spc="160"/>
              <a:t>WE</a:t>
            </a:r>
            <a:r>
              <a:rPr dirty="0" sz="5550" spc="110"/>
              <a:t> </a:t>
            </a:r>
            <a:r>
              <a:rPr dirty="0" sz="5550" spc="150"/>
              <a:t>ARE</a:t>
            </a:r>
            <a:r>
              <a:rPr dirty="0" sz="5550" spc="114"/>
              <a:t> </a:t>
            </a:r>
            <a:r>
              <a:rPr dirty="0" sz="5550" spc="325"/>
              <a:t>AGAINST</a:t>
            </a:r>
            <a:r>
              <a:rPr dirty="0" sz="5550" spc="110"/>
              <a:t> </a:t>
            </a:r>
            <a:r>
              <a:rPr dirty="0" sz="5550" spc="285"/>
              <a:t>VIOLATION </a:t>
            </a:r>
            <a:r>
              <a:rPr dirty="0" sz="5550" spc="-1460"/>
              <a:t> </a:t>
            </a:r>
            <a:r>
              <a:rPr dirty="0" sz="5550" spc="215"/>
              <a:t>REPORTING</a:t>
            </a:r>
            <a:endParaRPr sz="5550"/>
          </a:p>
        </p:txBody>
      </p:sp>
      <p:sp>
        <p:nvSpPr>
          <p:cNvPr id="4" name="object 4"/>
          <p:cNvSpPr txBox="1"/>
          <p:nvPr/>
        </p:nvSpPr>
        <p:spPr>
          <a:xfrm>
            <a:off x="939800" y="3527704"/>
            <a:ext cx="15941675" cy="5873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384175">
              <a:lnSpc>
                <a:spcPct val="141700"/>
              </a:lnSpc>
              <a:spcBef>
                <a:spcPts val="100"/>
              </a:spcBef>
            </a:pP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This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approach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could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violate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privacy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person</a:t>
            </a:r>
            <a:r>
              <a:rPr dirty="0" sz="2200" spc="100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r>
              <a:rPr dirty="0" sz="2200" spc="-3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Everyone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has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right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privacy</a:t>
            </a:r>
            <a:r>
              <a:rPr dirty="0" sz="2200" spc="65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taking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photo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10">
                <a:solidFill>
                  <a:srgbClr val="313131"/>
                </a:solidFill>
                <a:latin typeface="Microsoft Sans Serif"/>
                <a:cs typeface="Microsoft Sans Serif"/>
              </a:rPr>
              <a:t>them </a:t>
            </a:r>
            <a:r>
              <a:rPr dirty="0" sz="2250" spc="-58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without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their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consent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uploading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it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publicly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can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infringe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on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their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rights</a:t>
            </a:r>
            <a:r>
              <a:rPr dirty="0" sz="2200" spc="120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200">
              <a:latin typeface="Microsoft Sans Serif"/>
              <a:cs typeface="Microsoft Sans Serif"/>
            </a:endParaRPr>
          </a:p>
          <a:p>
            <a:pPr marL="12700" marR="614045" indent="69215">
              <a:lnSpc>
                <a:spcPct val="141700"/>
              </a:lnSpc>
              <a:spcBef>
                <a:spcPts val="1405"/>
              </a:spcBef>
            </a:pP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Secondly</a:t>
            </a:r>
            <a:r>
              <a:rPr dirty="0" sz="2200" spc="90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there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is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risk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misidentiﬁcation</a:t>
            </a:r>
            <a:r>
              <a:rPr dirty="0" sz="2200" spc="130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r>
              <a:rPr dirty="0" sz="2200" spc="-3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People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may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look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similar</a:t>
            </a:r>
            <a:r>
              <a:rPr dirty="0" sz="2200" spc="80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3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55">
                <a:solidFill>
                  <a:srgbClr val="313131"/>
                </a:solidFill>
                <a:latin typeface="Microsoft Sans Serif"/>
                <a:cs typeface="Microsoft Sans Serif"/>
              </a:rPr>
              <a:t>an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innocent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person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could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be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wrongly </a:t>
            </a:r>
            <a:r>
              <a:rPr dirty="0" sz="2250" spc="-5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identiﬁed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ﬁned</a:t>
            </a:r>
            <a:r>
              <a:rPr dirty="0" sz="2200" spc="140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This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could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cause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undue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stress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ﬁnancial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harm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wrongly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accused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person</a:t>
            </a:r>
            <a:r>
              <a:rPr dirty="0" sz="2200" spc="100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2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15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160">
                <a:solidFill>
                  <a:srgbClr val="313131"/>
                </a:solidFill>
                <a:latin typeface="Microsoft Sans Serif"/>
                <a:cs typeface="Microsoft Sans Serif"/>
              </a:rPr>
              <a:t>-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photo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0">
                <a:solidFill>
                  <a:srgbClr val="313131"/>
                </a:solidFill>
                <a:latin typeface="Microsoft Sans Serif"/>
                <a:cs typeface="Microsoft Sans Serif"/>
              </a:rPr>
              <a:t>might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be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staged</a:t>
            </a:r>
            <a:endParaRPr sz="225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125"/>
              </a:spcBef>
            </a:pPr>
            <a:r>
              <a:rPr dirty="0" sz="2200" spc="160">
                <a:solidFill>
                  <a:srgbClr val="313131"/>
                </a:solidFill>
                <a:latin typeface="Microsoft Sans Serif"/>
                <a:cs typeface="Microsoft Sans Serif"/>
              </a:rPr>
              <a:t>-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not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describing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0">
                <a:solidFill>
                  <a:srgbClr val="313131"/>
                </a:solidFill>
                <a:latin typeface="Microsoft Sans Serif"/>
                <a:cs typeface="Microsoft Sans Serif"/>
              </a:rPr>
              <a:t>complete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scenario</a:t>
            </a:r>
            <a:endParaRPr sz="225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dirty="0" sz="2200" spc="160">
                <a:solidFill>
                  <a:srgbClr val="313131"/>
                </a:solidFill>
                <a:latin typeface="Microsoft Sans Serif"/>
                <a:cs typeface="Microsoft Sans Serif"/>
              </a:rPr>
              <a:t>-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not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reliable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for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ﬁning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people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in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general</a:t>
            </a:r>
            <a:endParaRPr sz="225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200">
              <a:latin typeface="Microsoft Sans Serif"/>
              <a:cs typeface="Microsoft Sans Serif"/>
            </a:endParaRPr>
          </a:p>
          <a:p>
            <a:pPr marL="12700" marR="5080">
              <a:lnSpc>
                <a:spcPct val="141700"/>
              </a:lnSpc>
              <a:spcBef>
                <a:spcPts val="1330"/>
              </a:spcBef>
            </a:pPr>
            <a:r>
              <a:rPr dirty="0" sz="2250" spc="15">
                <a:solidFill>
                  <a:srgbClr val="313131"/>
                </a:solidFill>
                <a:latin typeface="Microsoft Sans Serif"/>
                <a:cs typeface="Microsoft Sans Serif"/>
              </a:rPr>
              <a:t>In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summary</a:t>
            </a:r>
            <a:r>
              <a:rPr dirty="0" sz="2200" spc="105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ﬁning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someone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based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on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picture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without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proper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legal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procedures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privacy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considerations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is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not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 </a:t>
            </a:r>
            <a:r>
              <a:rPr dirty="0" sz="2250" spc="-5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valid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approach</a:t>
            </a:r>
            <a:r>
              <a:rPr dirty="0" sz="2200" spc="105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It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is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best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follow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established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legal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procedures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let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authorities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handle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situation</a:t>
            </a:r>
            <a:r>
              <a:rPr dirty="0" sz="2200" spc="105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05354" y="9668724"/>
            <a:ext cx="772160" cy="343535"/>
            <a:chOff x="205354" y="9668724"/>
            <a:chExt cx="772160" cy="343535"/>
          </a:xfrm>
        </p:grpSpPr>
        <p:sp>
          <p:nvSpPr>
            <p:cNvPr id="6" name="object 6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75829" y="9789405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572250" y="6241"/>
            <a:ext cx="11715750" cy="10281285"/>
            <a:chOff x="6572250" y="6241"/>
            <a:chExt cx="11715750" cy="10281285"/>
          </a:xfrm>
        </p:grpSpPr>
        <p:sp>
          <p:nvSpPr>
            <p:cNvPr id="3" name="object 3"/>
            <p:cNvSpPr/>
            <p:nvPr/>
          </p:nvSpPr>
          <p:spPr>
            <a:xfrm>
              <a:off x="6572250" y="6241"/>
              <a:ext cx="11715750" cy="10281285"/>
            </a:xfrm>
            <a:custGeom>
              <a:avLst/>
              <a:gdLst/>
              <a:ahLst/>
              <a:cxnLst/>
              <a:rect l="l" t="t" r="r" b="b"/>
              <a:pathLst>
                <a:path w="11715750" h="10281285">
                  <a:moveTo>
                    <a:pt x="0" y="0"/>
                  </a:moveTo>
                  <a:lnTo>
                    <a:pt x="11715750" y="0"/>
                  </a:lnTo>
                  <a:lnTo>
                    <a:pt x="11715750" y="10280758"/>
                  </a:lnTo>
                  <a:lnTo>
                    <a:pt x="0" y="102807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E9F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109554" y="5391799"/>
              <a:ext cx="7178445" cy="489520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50886" y="952789"/>
              <a:ext cx="4143389" cy="83819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67263" y="1129439"/>
              <a:ext cx="3705209" cy="8020046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567708" y="1124330"/>
              <a:ext cx="1752599" cy="323849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38358" y="8239851"/>
            <a:ext cx="3440429" cy="996950"/>
          </a:xfrm>
          <a:prstGeom prst="rect">
            <a:avLst/>
          </a:prstGeom>
        </p:spPr>
        <p:txBody>
          <a:bodyPr wrap="square" lIns="0" tIns="155575" rIns="0" bIns="0" rtlCol="0" vert="horz">
            <a:spAutoFit/>
          </a:bodyPr>
          <a:lstStyle/>
          <a:p>
            <a:pPr marL="367030" indent="-354965">
              <a:lnSpc>
                <a:spcPct val="100000"/>
              </a:lnSpc>
              <a:spcBef>
                <a:spcPts val="1225"/>
              </a:spcBef>
              <a:buAutoNum type="arabicPeriod"/>
              <a:tabLst>
                <a:tab pos="367030" algn="l"/>
                <a:tab pos="367665" algn="l"/>
              </a:tabLst>
            </a:pP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User</a:t>
            </a:r>
            <a:r>
              <a:rPr dirty="0" sz="2250" spc="-9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friendly</a:t>
            </a:r>
            <a:r>
              <a:rPr dirty="0" sz="2250" spc="-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interface</a:t>
            </a:r>
            <a:endParaRPr sz="225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125"/>
              </a:spcBef>
              <a:buAutoNum type="arabicPeriod"/>
              <a:tabLst>
                <a:tab pos="367665" algn="l"/>
              </a:tabLst>
            </a:pP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Robust</a:t>
            </a:r>
            <a:r>
              <a:rPr dirty="0" sz="2250" spc="-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design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42195" y="1481962"/>
            <a:ext cx="4041140" cy="87249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5550" spc="65"/>
              <a:t>BENEFIT</a:t>
            </a:r>
            <a:r>
              <a:rPr dirty="0" sz="5550" spc="50"/>
              <a:t> </a:t>
            </a:r>
            <a:r>
              <a:rPr dirty="0" sz="5150" spc="-365">
                <a:latin typeface="Tahoma"/>
                <a:cs typeface="Tahoma"/>
              </a:rPr>
              <a:t>#</a:t>
            </a:r>
            <a:r>
              <a:rPr dirty="0" sz="5550" spc="-365"/>
              <a:t>1</a:t>
            </a:r>
            <a:endParaRPr sz="5550">
              <a:latin typeface="Tahoma"/>
              <a:cs typeface="Tahoma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205354" y="9668724"/>
            <a:ext cx="772160" cy="343535"/>
            <a:chOff x="205354" y="9668724"/>
            <a:chExt cx="772160" cy="343535"/>
          </a:xfrm>
        </p:grpSpPr>
        <p:sp>
          <p:nvSpPr>
            <p:cNvPr id="11" name="object 11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275829" y="9789405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572250" y="0"/>
            <a:ext cx="11715750" cy="10287000"/>
            <a:chOff x="6572250" y="0"/>
            <a:chExt cx="11715750" cy="10287000"/>
          </a:xfrm>
        </p:grpSpPr>
        <p:sp>
          <p:nvSpPr>
            <p:cNvPr id="3" name="object 3"/>
            <p:cNvSpPr/>
            <p:nvPr/>
          </p:nvSpPr>
          <p:spPr>
            <a:xfrm>
              <a:off x="6572250" y="0"/>
              <a:ext cx="11715750" cy="10287000"/>
            </a:xfrm>
            <a:custGeom>
              <a:avLst/>
              <a:gdLst/>
              <a:ahLst/>
              <a:cxnLst/>
              <a:rect l="l" t="t" r="r" b="b"/>
              <a:pathLst>
                <a:path w="11715750" h="10287000">
                  <a:moveTo>
                    <a:pt x="11715750" y="10287000"/>
                  </a:moveTo>
                  <a:lnTo>
                    <a:pt x="0" y="10287000"/>
                  </a:lnTo>
                  <a:lnTo>
                    <a:pt x="0" y="0"/>
                  </a:lnTo>
                  <a:lnTo>
                    <a:pt x="11715750" y="0"/>
                  </a:lnTo>
                  <a:lnTo>
                    <a:pt x="11715750" y="10287000"/>
                  </a:lnTo>
                  <a:close/>
                </a:path>
              </a:pathLst>
            </a:custGeom>
            <a:solidFill>
              <a:srgbClr val="ECE9F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477640" y="1152539"/>
              <a:ext cx="6810359" cy="913445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575480" y="0"/>
              <a:ext cx="7180631" cy="490246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350886" y="952789"/>
              <a:ext cx="4143389" cy="838199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567263" y="1129439"/>
              <a:ext cx="3705209" cy="802004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41671" y="8242259"/>
            <a:ext cx="4116070" cy="996950"/>
          </a:xfrm>
          <a:prstGeom prst="rect">
            <a:avLst/>
          </a:prstGeom>
        </p:spPr>
        <p:txBody>
          <a:bodyPr wrap="square" lIns="0" tIns="155575" rIns="0" bIns="0" rtlCol="0" vert="horz">
            <a:spAutoFit/>
          </a:bodyPr>
          <a:lstStyle/>
          <a:p>
            <a:pPr marL="367030" indent="-354965">
              <a:lnSpc>
                <a:spcPct val="100000"/>
              </a:lnSpc>
              <a:spcBef>
                <a:spcPts val="1225"/>
              </a:spcBef>
              <a:buAutoNum type="arabicPeriod"/>
              <a:tabLst>
                <a:tab pos="367030" algn="l"/>
                <a:tab pos="367665" algn="l"/>
                <a:tab pos="3575685" algn="l"/>
              </a:tabLst>
            </a:pPr>
            <a:r>
              <a:rPr dirty="0" sz="2250" spc="-160">
                <a:solidFill>
                  <a:srgbClr val="313131"/>
                </a:solidFill>
                <a:latin typeface="Microsoft Sans Serif"/>
                <a:cs typeface="Microsoft Sans Serif"/>
              </a:rPr>
              <a:t>E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s</a:t>
            </a:r>
            <a:r>
              <a:rPr dirty="0" sz="2250" spc="75">
                <a:solidFill>
                  <a:srgbClr val="313131"/>
                </a:solidFill>
                <a:latin typeface="Microsoft Sans Serif"/>
                <a:cs typeface="Microsoft Sans Serif"/>
              </a:rPr>
              <a:t>y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R</a:t>
            </a:r>
            <a:r>
              <a:rPr dirty="0" sz="2250" spc="-220">
                <a:solidFill>
                  <a:srgbClr val="313131"/>
                </a:solidFill>
                <a:latin typeface="Microsoft Sans Serif"/>
                <a:cs typeface="Microsoft Sans Serif"/>
              </a:rPr>
              <a:t>E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G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I</a:t>
            </a:r>
            <a:r>
              <a:rPr dirty="0" sz="2250" spc="15">
                <a:solidFill>
                  <a:srgbClr val="313131"/>
                </a:solidFill>
                <a:latin typeface="Microsoft Sans Serif"/>
                <a:cs typeface="Microsoft Sans Serif"/>
              </a:rPr>
              <a:t>S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T</a:t>
            </a:r>
            <a:r>
              <a:rPr dirty="0" sz="2250" spc="-160">
                <a:solidFill>
                  <a:srgbClr val="313131"/>
                </a:solidFill>
                <a:latin typeface="Microsoft Sans Serif"/>
                <a:cs typeface="Microsoft Sans Serif"/>
              </a:rPr>
              <a:t>E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o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o</a:t>
            </a:r>
            <a:r>
              <a:rPr dirty="0" sz="2250" spc="75">
                <a:solidFill>
                  <a:srgbClr val="313131"/>
                </a:solidFill>
                <a:latin typeface="Microsoft Sans Serif"/>
                <a:cs typeface="Microsoft Sans Serif"/>
              </a:rPr>
              <a:t>u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r</a:t>
            </a:r>
            <a:r>
              <a:rPr dirty="0" sz="2250">
                <a:solidFill>
                  <a:srgbClr val="313131"/>
                </a:solidFill>
                <a:latin typeface="Microsoft Sans Serif"/>
                <a:cs typeface="Microsoft Sans Serif"/>
              </a:rPr>
              <a:t>	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190">
                <a:solidFill>
                  <a:srgbClr val="313131"/>
                </a:solidFill>
                <a:latin typeface="Microsoft Sans Serif"/>
                <a:cs typeface="Microsoft Sans Serif"/>
              </a:rPr>
              <a:t>pp</a:t>
            </a:r>
            <a:endParaRPr sz="225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125"/>
              </a:spcBef>
              <a:buAutoNum type="arabicPeriod"/>
              <a:tabLst>
                <a:tab pos="367665" algn="l"/>
              </a:tabLst>
            </a:pP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Only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mobile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no</a:t>
            </a:r>
            <a:r>
              <a:rPr dirty="0" sz="2200" spc="65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r>
              <a:rPr dirty="0" sz="220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is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required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41671" y="1481962"/>
            <a:ext cx="4171950" cy="87249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5550" spc="65"/>
              <a:t>BENEFIT</a:t>
            </a:r>
            <a:r>
              <a:rPr dirty="0" sz="5550" spc="50"/>
              <a:t> </a:t>
            </a:r>
            <a:r>
              <a:rPr dirty="0" sz="5150" spc="150">
                <a:latin typeface="Tahoma"/>
                <a:cs typeface="Tahoma"/>
              </a:rPr>
              <a:t>#</a:t>
            </a:r>
            <a:r>
              <a:rPr dirty="0" sz="5550" spc="150"/>
              <a:t>2</a:t>
            </a:r>
            <a:endParaRPr sz="5550">
              <a:latin typeface="Tahoma"/>
              <a:cs typeface="Tahoma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205354" y="9668724"/>
            <a:ext cx="772160" cy="343535"/>
            <a:chOff x="205354" y="9668724"/>
            <a:chExt cx="772160" cy="343535"/>
          </a:xfrm>
        </p:grpSpPr>
        <p:sp>
          <p:nvSpPr>
            <p:cNvPr id="11" name="object 11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275829" y="9789405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567616" y="0"/>
            <a:ext cx="11715750" cy="10283825"/>
            <a:chOff x="6567616" y="0"/>
            <a:chExt cx="11715750" cy="10283825"/>
          </a:xfrm>
        </p:grpSpPr>
        <p:sp>
          <p:nvSpPr>
            <p:cNvPr id="3" name="object 3"/>
            <p:cNvSpPr/>
            <p:nvPr/>
          </p:nvSpPr>
          <p:spPr>
            <a:xfrm>
              <a:off x="6567616" y="0"/>
              <a:ext cx="11715750" cy="10283825"/>
            </a:xfrm>
            <a:custGeom>
              <a:avLst/>
              <a:gdLst/>
              <a:ahLst/>
              <a:cxnLst/>
              <a:rect l="l" t="t" r="r" b="b"/>
              <a:pathLst>
                <a:path w="11715750" h="10283825">
                  <a:moveTo>
                    <a:pt x="11715750" y="10283716"/>
                  </a:moveTo>
                  <a:lnTo>
                    <a:pt x="0" y="10283716"/>
                  </a:lnTo>
                  <a:lnTo>
                    <a:pt x="0" y="0"/>
                  </a:lnTo>
                  <a:lnTo>
                    <a:pt x="11715750" y="0"/>
                  </a:lnTo>
                  <a:lnTo>
                    <a:pt x="11715750" y="10283716"/>
                  </a:lnTo>
                  <a:close/>
                </a:path>
              </a:pathLst>
            </a:custGeom>
            <a:solidFill>
              <a:srgbClr val="ECE9F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72249" y="0"/>
              <a:ext cx="8762329" cy="685732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48813" y="952789"/>
              <a:ext cx="4143389" cy="83819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65160" y="1129439"/>
              <a:ext cx="3705239" cy="8020046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565635" y="1114805"/>
              <a:ext cx="1752599" cy="323849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37248" y="6779279"/>
            <a:ext cx="4516755" cy="2463800"/>
          </a:xfrm>
          <a:prstGeom prst="rect">
            <a:avLst/>
          </a:prstGeom>
        </p:spPr>
        <p:txBody>
          <a:bodyPr wrap="square" lIns="0" tIns="1555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25"/>
              </a:spcBef>
            </a:pP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Simple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steps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raise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your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voice</a:t>
            </a:r>
            <a:r>
              <a:rPr dirty="0" sz="2200" spc="90">
                <a:solidFill>
                  <a:srgbClr val="313131"/>
                </a:solidFill>
                <a:latin typeface="Microsoft Sans Serif"/>
                <a:cs typeface="Microsoft Sans Serif"/>
              </a:rPr>
              <a:t>:</a:t>
            </a:r>
            <a:endParaRPr sz="220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125"/>
              </a:spcBef>
              <a:buAutoNum type="arabicPeriod"/>
              <a:tabLst>
                <a:tab pos="367030" algn="l"/>
                <a:tab pos="367665" algn="l"/>
              </a:tabLst>
            </a:pPr>
            <a:r>
              <a:rPr dirty="0" sz="2250" spc="200">
                <a:solidFill>
                  <a:srgbClr val="313131"/>
                </a:solidFill>
                <a:latin typeface="Microsoft Sans Serif"/>
                <a:cs typeface="Microsoft Sans Serif"/>
              </a:rPr>
              <a:t>Just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allow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location</a:t>
            </a:r>
            <a:endParaRPr sz="225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125"/>
              </a:spcBef>
              <a:buAutoNum type="arabicPeriod"/>
              <a:tabLst>
                <a:tab pos="367665" algn="l"/>
              </a:tabLst>
            </a:pP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Open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up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camera</a:t>
            </a:r>
            <a:endParaRPr sz="225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200"/>
              </a:spcBef>
              <a:buAutoNum type="arabicPeriod"/>
              <a:tabLst>
                <a:tab pos="367665" algn="l"/>
              </a:tabLst>
            </a:pPr>
            <a:r>
              <a:rPr dirty="0" sz="2250" spc="5">
                <a:solidFill>
                  <a:srgbClr val="313131"/>
                </a:solidFill>
                <a:latin typeface="Microsoft Sans Serif"/>
                <a:cs typeface="Microsoft Sans Serif"/>
              </a:rPr>
              <a:t>Take</a:t>
            </a:r>
            <a:r>
              <a:rPr dirty="0" sz="2250" spc="-8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8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snap</a:t>
            </a:r>
            <a:endParaRPr sz="225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125"/>
              </a:spcBef>
            </a:pP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Our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app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will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0">
                <a:solidFill>
                  <a:srgbClr val="313131"/>
                </a:solidFill>
                <a:latin typeface="Microsoft Sans Serif"/>
                <a:cs typeface="Microsoft Sans Serif"/>
              </a:rPr>
              <a:t>do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rest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39800" y="1481962"/>
            <a:ext cx="4212590" cy="87249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5550" spc="65"/>
              <a:t>BENEFIT</a:t>
            </a:r>
            <a:r>
              <a:rPr dirty="0" sz="5550" spc="50"/>
              <a:t> </a:t>
            </a:r>
            <a:r>
              <a:rPr dirty="0" sz="5150" spc="310">
                <a:latin typeface="Tahoma"/>
                <a:cs typeface="Tahoma"/>
              </a:rPr>
              <a:t>#</a:t>
            </a:r>
            <a:r>
              <a:rPr dirty="0" sz="5550" spc="310"/>
              <a:t>3</a:t>
            </a:r>
            <a:endParaRPr sz="5550">
              <a:latin typeface="Tahoma"/>
              <a:cs typeface="Tahoma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205354" y="9668724"/>
            <a:ext cx="772160" cy="343535"/>
            <a:chOff x="205354" y="9668724"/>
            <a:chExt cx="772160" cy="343535"/>
          </a:xfrm>
        </p:grpSpPr>
        <p:sp>
          <p:nvSpPr>
            <p:cNvPr id="11" name="object 11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275829" y="9789405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57126" y="6386512"/>
            <a:ext cx="5143500" cy="0"/>
          </a:xfrm>
          <a:custGeom>
            <a:avLst/>
            <a:gdLst/>
            <a:ahLst/>
            <a:cxnLst/>
            <a:rect l="l" t="t" r="r" b="b"/>
            <a:pathLst>
              <a:path w="5143500" h="0">
                <a:moveTo>
                  <a:pt x="0" y="0"/>
                </a:moveTo>
                <a:lnTo>
                  <a:pt x="5143500" y="0"/>
                </a:lnTo>
              </a:path>
            </a:pathLst>
          </a:custGeom>
          <a:ln w="9525">
            <a:solidFill>
              <a:srgbClr val="313131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6575816" y="6386512"/>
            <a:ext cx="5143500" cy="0"/>
          </a:xfrm>
          <a:custGeom>
            <a:avLst/>
            <a:gdLst/>
            <a:ahLst/>
            <a:cxnLst/>
            <a:rect l="l" t="t" r="r" b="b"/>
            <a:pathLst>
              <a:path w="5143500" h="0">
                <a:moveTo>
                  <a:pt x="0" y="0"/>
                </a:moveTo>
                <a:lnTo>
                  <a:pt x="5143500" y="0"/>
                </a:lnTo>
              </a:path>
            </a:pathLst>
          </a:custGeom>
          <a:ln w="9525">
            <a:solidFill>
              <a:srgbClr val="313131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12196571" y="6386512"/>
            <a:ext cx="5143500" cy="0"/>
          </a:xfrm>
          <a:custGeom>
            <a:avLst/>
            <a:gdLst/>
            <a:ahLst/>
            <a:cxnLst/>
            <a:rect l="l" t="t" r="r" b="b"/>
            <a:pathLst>
              <a:path w="5143500" h="0">
                <a:moveTo>
                  <a:pt x="0" y="0"/>
                </a:moveTo>
                <a:lnTo>
                  <a:pt x="5143500" y="0"/>
                </a:lnTo>
              </a:path>
            </a:pathLst>
          </a:custGeom>
          <a:ln w="9525">
            <a:solidFill>
              <a:srgbClr val="313131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944426" y="6858345"/>
            <a:ext cx="2329180" cy="36449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200" spc="175">
                <a:solidFill>
                  <a:srgbClr val="101010"/>
                </a:solidFill>
                <a:latin typeface="Microsoft Sans Serif"/>
                <a:cs typeface="Microsoft Sans Serif"/>
              </a:rPr>
              <a:t>Differentiator</a:t>
            </a:r>
            <a:r>
              <a:rPr dirty="0" sz="2200" spc="-35">
                <a:solidFill>
                  <a:srgbClr val="101010"/>
                </a:solidFill>
                <a:latin typeface="Microsoft Sans Serif"/>
                <a:cs typeface="Microsoft Sans Serif"/>
              </a:rPr>
              <a:t> </a:t>
            </a:r>
            <a:r>
              <a:rPr dirty="0" sz="2050" spc="-150">
                <a:solidFill>
                  <a:srgbClr val="101010"/>
                </a:solidFill>
                <a:latin typeface="Tahoma"/>
                <a:cs typeface="Tahoma"/>
              </a:rPr>
              <a:t>#</a:t>
            </a:r>
            <a:r>
              <a:rPr dirty="0" sz="2200" spc="-150">
                <a:solidFill>
                  <a:srgbClr val="101010"/>
                </a:solidFill>
                <a:latin typeface="Microsoft Sans Serif"/>
                <a:cs typeface="Microsoft Sans Serif"/>
              </a:rPr>
              <a:t>1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44426" y="7388209"/>
            <a:ext cx="4666615" cy="1978025"/>
          </a:xfrm>
          <a:prstGeom prst="rect">
            <a:avLst/>
          </a:prstGeom>
        </p:spPr>
        <p:txBody>
          <a:bodyPr wrap="square" lIns="0" tIns="9525" rIns="0" bIns="0" rtlCol="0" vert="horz">
            <a:spAutoFit/>
          </a:bodyPr>
          <a:lstStyle/>
          <a:p>
            <a:pPr marL="12700" marR="5080">
              <a:lnSpc>
                <a:spcPct val="142600"/>
              </a:lnSpc>
              <a:spcBef>
                <a:spcPts val="75"/>
              </a:spcBef>
            </a:pPr>
            <a:r>
              <a:rPr dirty="0" sz="2250" spc="85">
                <a:solidFill>
                  <a:srgbClr val="313131"/>
                </a:solidFill>
                <a:latin typeface="Microsoft Sans Serif"/>
                <a:cs typeface="Microsoft Sans Serif"/>
              </a:rPr>
              <a:t>The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use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image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for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accident</a:t>
            </a:r>
            <a:r>
              <a:rPr dirty="0" sz="2200" spc="160">
                <a:solidFill>
                  <a:srgbClr val="313131"/>
                </a:solidFill>
                <a:latin typeface="Microsoft Sans Serif"/>
                <a:cs typeface="Microsoft Sans Serif"/>
              </a:rPr>
              <a:t>/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complaint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classiﬁcation </a:t>
            </a:r>
            <a:r>
              <a:rPr dirty="0" sz="2250" spc="-58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rather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than writing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whole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complaint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in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detail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563116" y="6858345"/>
            <a:ext cx="2381250" cy="36449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200" spc="175">
                <a:solidFill>
                  <a:srgbClr val="101010"/>
                </a:solidFill>
                <a:latin typeface="Microsoft Sans Serif"/>
                <a:cs typeface="Microsoft Sans Serif"/>
              </a:rPr>
              <a:t>Differentiator</a:t>
            </a:r>
            <a:r>
              <a:rPr dirty="0" sz="2200" spc="-35">
                <a:solidFill>
                  <a:srgbClr val="101010"/>
                </a:solidFill>
                <a:latin typeface="Microsoft Sans Serif"/>
                <a:cs typeface="Microsoft Sans Serif"/>
              </a:rPr>
              <a:t> </a:t>
            </a:r>
            <a:r>
              <a:rPr dirty="0" sz="2050" spc="55">
                <a:solidFill>
                  <a:srgbClr val="101010"/>
                </a:solidFill>
                <a:latin typeface="Tahoma"/>
                <a:cs typeface="Tahoma"/>
              </a:rPr>
              <a:t>#</a:t>
            </a:r>
            <a:r>
              <a:rPr dirty="0" sz="2200" spc="55">
                <a:solidFill>
                  <a:srgbClr val="101010"/>
                </a:solidFill>
                <a:latin typeface="Microsoft Sans Serif"/>
                <a:cs typeface="Microsoft Sans Serif"/>
              </a:rPr>
              <a:t>2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63116" y="7384582"/>
            <a:ext cx="4856480" cy="9969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1700"/>
              </a:lnSpc>
              <a:spcBef>
                <a:spcPts val="100"/>
              </a:spcBef>
            </a:pPr>
            <a:r>
              <a:rPr dirty="0" sz="2250" spc="75">
                <a:solidFill>
                  <a:srgbClr val="313131"/>
                </a:solidFill>
                <a:latin typeface="Microsoft Sans Serif"/>
                <a:cs typeface="Microsoft Sans Serif"/>
              </a:rPr>
              <a:t>We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use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5">
                <a:solidFill>
                  <a:srgbClr val="313131"/>
                </a:solidFill>
                <a:latin typeface="Microsoft Sans Serif"/>
                <a:cs typeface="Microsoft Sans Serif"/>
              </a:rPr>
              <a:t>ML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model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classify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which </a:t>
            </a:r>
            <a:r>
              <a:rPr dirty="0" sz="2250" spc="-5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can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learn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grow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progressively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183871" y="6858345"/>
            <a:ext cx="2397760" cy="36449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200" spc="175">
                <a:solidFill>
                  <a:srgbClr val="101010"/>
                </a:solidFill>
                <a:latin typeface="Microsoft Sans Serif"/>
                <a:cs typeface="Microsoft Sans Serif"/>
              </a:rPr>
              <a:t>Differentiator</a:t>
            </a:r>
            <a:r>
              <a:rPr dirty="0" sz="2200" spc="-35">
                <a:solidFill>
                  <a:srgbClr val="101010"/>
                </a:solidFill>
                <a:latin typeface="Microsoft Sans Serif"/>
                <a:cs typeface="Microsoft Sans Serif"/>
              </a:rPr>
              <a:t> </a:t>
            </a:r>
            <a:r>
              <a:rPr dirty="0" sz="2050" spc="120">
                <a:solidFill>
                  <a:srgbClr val="101010"/>
                </a:solidFill>
                <a:latin typeface="Tahoma"/>
                <a:cs typeface="Tahoma"/>
              </a:rPr>
              <a:t>#</a:t>
            </a:r>
            <a:r>
              <a:rPr dirty="0" sz="2200" spc="120">
                <a:solidFill>
                  <a:srgbClr val="101010"/>
                </a:solidFill>
                <a:latin typeface="Microsoft Sans Serif"/>
                <a:cs typeface="Microsoft Sans Serif"/>
              </a:rPr>
              <a:t>3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183871" y="7527183"/>
            <a:ext cx="2479675" cy="3683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Too</a:t>
            </a:r>
            <a:r>
              <a:rPr dirty="0" sz="2250" spc="-8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simple</a:t>
            </a:r>
            <a:r>
              <a:rPr dirty="0" sz="2250" spc="-7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7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use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39800" y="1366672"/>
            <a:ext cx="6798309" cy="194945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3700"/>
              </a:lnSpc>
              <a:spcBef>
                <a:spcPts val="100"/>
              </a:spcBef>
            </a:pPr>
            <a:r>
              <a:rPr dirty="0" sz="5550" spc="260"/>
              <a:t>PRODUCT </a:t>
            </a:r>
            <a:r>
              <a:rPr dirty="0" sz="5550" spc="265"/>
              <a:t> </a:t>
            </a:r>
            <a:r>
              <a:rPr dirty="0" sz="5550" spc="170"/>
              <a:t>D</a:t>
            </a:r>
            <a:r>
              <a:rPr dirty="0" sz="5550" spc="110"/>
              <a:t>I</a:t>
            </a:r>
            <a:r>
              <a:rPr dirty="0" sz="5550" spc="-95"/>
              <a:t>FF</a:t>
            </a:r>
            <a:r>
              <a:rPr dirty="0" sz="5550" spc="-170"/>
              <a:t>E</a:t>
            </a:r>
            <a:r>
              <a:rPr dirty="0" sz="5550" spc="70"/>
              <a:t>R</a:t>
            </a:r>
            <a:r>
              <a:rPr dirty="0" sz="5550" spc="-170"/>
              <a:t>E</a:t>
            </a:r>
            <a:r>
              <a:rPr dirty="0" sz="5550" spc="465"/>
              <a:t>N</a:t>
            </a:r>
            <a:r>
              <a:rPr dirty="0" sz="5550" spc="250"/>
              <a:t>T</a:t>
            </a:r>
            <a:r>
              <a:rPr dirty="0" sz="5550" spc="110"/>
              <a:t>I</a:t>
            </a:r>
            <a:r>
              <a:rPr dirty="0" sz="5550" spc="-5"/>
              <a:t>A</a:t>
            </a:r>
            <a:r>
              <a:rPr dirty="0" sz="5550" spc="140"/>
              <a:t>T</a:t>
            </a:r>
            <a:r>
              <a:rPr dirty="0" sz="5550" spc="555"/>
              <a:t>O</a:t>
            </a:r>
            <a:r>
              <a:rPr dirty="0" sz="5550" spc="-80"/>
              <a:t>R</a:t>
            </a:r>
            <a:r>
              <a:rPr dirty="0" sz="5550" spc="225"/>
              <a:t>S</a:t>
            </a:r>
            <a:endParaRPr sz="5550"/>
          </a:p>
        </p:txBody>
      </p:sp>
      <p:grpSp>
        <p:nvGrpSpPr>
          <p:cNvPr id="12" name="object 12"/>
          <p:cNvGrpSpPr/>
          <p:nvPr/>
        </p:nvGrpSpPr>
        <p:grpSpPr>
          <a:xfrm>
            <a:off x="205354" y="9668724"/>
            <a:ext cx="772160" cy="343535"/>
            <a:chOff x="205354" y="9668724"/>
            <a:chExt cx="772160" cy="343535"/>
          </a:xfrm>
        </p:grpSpPr>
        <p:sp>
          <p:nvSpPr>
            <p:cNvPr id="13" name="object 13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275829" y="9789405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90392" y="2950264"/>
            <a:ext cx="17103725" cy="2794635"/>
          </a:xfrm>
          <a:prstGeom prst="rect"/>
        </p:spPr>
        <p:txBody>
          <a:bodyPr wrap="square" lIns="0" tIns="69850" rIns="0" bIns="0" rtlCol="0" vert="horz">
            <a:spAutoFit/>
          </a:bodyPr>
          <a:lstStyle/>
          <a:p>
            <a:pPr algn="ctr">
              <a:lnSpc>
                <a:spcPts val="6505"/>
              </a:lnSpc>
              <a:spcBef>
                <a:spcPts val="550"/>
              </a:spcBef>
              <a:tabLst>
                <a:tab pos="3743325" algn="l"/>
                <a:tab pos="17077690" algn="l"/>
              </a:tabLst>
            </a:pPr>
            <a:r>
              <a:rPr dirty="0" u="heavy" sz="6000">
                <a:uFill>
                  <a:solidFill>
                    <a:srgbClr val="313131"/>
                  </a:solidFill>
                </a:uFill>
                <a:latin typeface="Times New Roman"/>
                <a:cs typeface="Times New Roman"/>
              </a:rPr>
              <a:t> 	</a:t>
            </a:r>
            <a:r>
              <a:rPr dirty="0" u="heavy" sz="5550" spc="490">
                <a:uFill>
                  <a:solidFill>
                    <a:srgbClr val="313131"/>
                  </a:solidFill>
                </a:uFill>
              </a:rPr>
              <a:t>WHO</a:t>
            </a:r>
            <a:r>
              <a:rPr dirty="0" u="heavy" sz="5550" spc="100">
                <a:uFill>
                  <a:solidFill>
                    <a:srgbClr val="313131"/>
                  </a:solidFill>
                </a:uFill>
              </a:rPr>
              <a:t> </a:t>
            </a:r>
            <a:r>
              <a:rPr dirty="0" u="heavy" sz="5550" spc="500">
                <a:uFill>
                  <a:solidFill>
                    <a:srgbClr val="313131"/>
                  </a:solidFill>
                </a:uFill>
              </a:rPr>
              <a:t>CAN</a:t>
            </a:r>
            <a:r>
              <a:rPr dirty="0" u="heavy" sz="5550" spc="105">
                <a:uFill>
                  <a:solidFill>
                    <a:srgbClr val="313131"/>
                  </a:solidFill>
                </a:uFill>
              </a:rPr>
              <a:t> </a:t>
            </a:r>
            <a:r>
              <a:rPr dirty="0" u="heavy" sz="5550" spc="80">
                <a:uFill>
                  <a:solidFill>
                    <a:srgbClr val="313131"/>
                  </a:solidFill>
                </a:uFill>
              </a:rPr>
              <a:t>USE</a:t>
            </a:r>
            <a:r>
              <a:rPr dirty="0" u="heavy" sz="5550" spc="100">
                <a:uFill>
                  <a:solidFill>
                    <a:srgbClr val="313131"/>
                  </a:solidFill>
                </a:uFill>
              </a:rPr>
              <a:t> </a:t>
            </a:r>
            <a:r>
              <a:rPr dirty="0" u="heavy" sz="5550" spc="254">
                <a:uFill>
                  <a:solidFill>
                    <a:srgbClr val="313131"/>
                  </a:solidFill>
                </a:uFill>
              </a:rPr>
              <a:t>THIS</a:t>
            </a:r>
            <a:r>
              <a:rPr dirty="0" u="heavy" sz="5550" spc="105">
                <a:uFill>
                  <a:solidFill>
                    <a:srgbClr val="313131"/>
                  </a:solidFill>
                </a:uFill>
              </a:rPr>
              <a:t> </a:t>
            </a:r>
            <a:r>
              <a:rPr dirty="0" u="heavy" sz="5550" spc="290">
                <a:uFill>
                  <a:solidFill>
                    <a:srgbClr val="313131"/>
                  </a:solidFill>
                </a:uFill>
              </a:rPr>
              <a:t>APP</a:t>
            </a:r>
            <a:r>
              <a:rPr dirty="0" u="heavy" sz="5150" spc="290">
                <a:uFill>
                  <a:solidFill>
                    <a:srgbClr val="313131"/>
                  </a:solidFill>
                </a:uFill>
                <a:latin typeface="Tahoma"/>
                <a:cs typeface="Tahoma"/>
              </a:rPr>
              <a:t>?	</a:t>
            </a:r>
            <a:endParaRPr sz="5150">
              <a:latin typeface="Tahoma"/>
              <a:cs typeface="Tahoma"/>
            </a:endParaRPr>
          </a:p>
          <a:p>
            <a:pPr algn="ctr" marR="25400">
              <a:lnSpc>
                <a:spcPts val="14844"/>
              </a:lnSpc>
            </a:pPr>
            <a:r>
              <a:rPr dirty="0" sz="12500" spc="310"/>
              <a:t>EVERYONE</a:t>
            </a:r>
            <a:endParaRPr sz="12500"/>
          </a:p>
        </p:txBody>
      </p:sp>
      <p:grpSp>
        <p:nvGrpSpPr>
          <p:cNvPr id="3" name="object 3"/>
          <p:cNvGrpSpPr/>
          <p:nvPr/>
        </p:nvGrpSpPr>
        <p:grpSpPr>
          <a:xfrm>
            <a:off x="205354" y="9668724"/>
            <a:ext cx="772160" cy="343535"/>
            <a:chOff x="205354" y="9668724"/>
            <a:chExt cx="772160" cy="343535"/>
          </a:xfrm>
        </p:grpSpPr>
        <p:sp>
          <p:nvSpPr>
            <p:cNvPr id="4" name="object 4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275829" y="9789405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1716082"/>
            <a:ext cx="5774690" cy="87249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5550" spc="55"/>
              <a:t>FUTURE</a:t>
            </a:r>
            <a:r>
              <a:rPr dirty="0" sz="5550" spc="50"/>
              <a:t> </a:t>
            </a:r>
            <a:r>
              <a:rPr dirty="0" sz="5550" spc="275"/>
              <a:t>SCOPE</a:t>
            </a:r>
            <a:endParaRPr sz="5550"/>
          </a:p>
        </p:txBody>
      </p:sp>
      <p:sp>
        <p:nvSpPr>
          <p:cNvPr id="3" name="object 3"/>
          <p:cNvSpPr txBox="1"/>
          <p:nvPr/>
        </p:nvSpPr>
        <p:spPr>
          <a:xfrm>
            <a:off x="939800" y="3589822"/>
            <a:ext cx="13384530" cy="1978025"/>
          </a:xfrm>
          <a:prstGeom prst="rect">
            <a:avLst/>
          </a:prstGeom>
        </p:spPr>
        <p:txBody>
          <a:bodyPr wrap="square" lIns="0" tIns="1555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25"/>
              </a:spcBef>
            </a:pPr>
            <a:r>
              <a:rPr dirty="0" sz="2250" spc="85">
                <a:solidFill>
                  <a:srgbClr val="313131"/>
                </a:solidFill>
                <a:latin typeface="Microsoft Sans Serif"/>
                <a:cs typeface="Microsoft Sans Serif"/>
              </a:rPr>
              <a:t>Future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expansion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this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app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can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include</a:t>
            </a:r>
            <a:endParaRPr sz="2250">
              <a:latin typeface="Microsoft Sans Serif"/>
              <a:cs typeface="Microsoft Sans Serif"/>
            </a:endParaRPr>
          </a:p>
          <a:p>
            <a:pPr marL="251460" indent="-239395">
              <a:lnSpc>
                <a:spcPct val="100000"/>
              </a:lnSpc>
              <a:spcBef>
                <a:spcPts val="1125"/>
              </a:spcBef>
              <a:buAutoNum type="arabicPeriod"/>
              <a:tabLst>
                <a:tab pos="252095" algn="l"/>
              </a:tabLst>
            </a:pP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sophisticated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system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log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5">
                <a:solidFill>
                  <a:srgbClr val="313131"/>
                </a:solidFill>
                <a:latin typeface="Microsoft Sans Serif"/>
                <a:cs typeface="Microsoft Sans Serif"/>
              </a:rPr>
              <a:t>all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types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complaints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not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restricting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app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just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road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safety</a:t>
            </a:r>
            <a:r>
              <a:rPr dirty="0" sz="2200" spc="90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endParaRPr sz="220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125"/>
              </a:spcBef>
              <a:buAutoNum type="arabicPeriod"/>
              <a:tabLst>
                <a:tab pos="367665" algn="l"/>
              </a:tabLst>
            </a:pP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expanding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it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social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well</a:t>
            </a:r>
            <a:r>
              <a:rPr dirty="0" sz="2200" spc="105">
                <a:solidFill>
                  <a:srgbClr val="313131"/>
                </a:solidFill>
                <a:latin typeface="Microsoft Sans Serif"/>
                <a:cs typeface="Microsoft Sans Serif"/>
              </a:rPr>
              <a:t>-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being</a:t>
            </a:r>
            <a:r>
              <a:rPr dirty="0" sz="2200" spc="105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200"/>
              </a:spcBef>
              <a:buAutoNum type="arabicPeriod"/>
              <a:tabLst>
                <a:tab pos="367665" algn="l"/>
              </a:tabLst>
            </a:pP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This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can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be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bridge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between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people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local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authorities</a:t>
            </a:r>
            <a:r>
              <a:rPr dirty="0" sz="2200" spc="114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05354" y="9668736"/>
            <a:ext cx="772160" cy="343535"/>
            <a:chOff x="205354" y="9668736"/>
            <a:chExt cx="772160" cy="343535"/>
          </a:xfrm>
        </p:grpSpPr>
        <p:sp>
          <p:nvSpPr>
            <p:cNvPr id="5" name="object 5"/>
            <p:cNvSpPr/>
            <p:nvPr/>
          </p:nvSpPr>
          <p:spPr>
            <a:xfrm>
              <a:off x="211067" y="9674449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75829" y="9789418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11067" y="9674449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31334" y="5197383"/>
            <a:ext cx="2510790" cy="37846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2300" spc="45">
                <a:solidFill>
                  <a:srgbClr val="FFFFFF"/>
                </a:solidFill>
                <a:latin typeface="Verdana"/>
                <a:cs typeface="Verdana"/>
              </a:rPr>
              <a:t>Anuneet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60">
                <a:solidFill>
                  <a:srgbClr val="FFFFFF"/>
                </a:solidFill>
                <a:latin typeface="Verdana"/>
                <a:cs typeface="Verdana"/>
              </a:rPr>
              <a:t>Rastogi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147374" y="5197383"/>
            <a:ext cx="2145030" cy="37846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2300" spc="80">
                <a:solidFill>
                  <a:srgbClr val="FFFFFF"/>
                </a:solidFill>
                <a:latin typeface="Verdana"/>
                <a:cs typeface="Verdana"/>
              </a:rPr>
              <a:t>Azzam</a:t>
            </a:r>
            <a:r>
              <a:rPr dirty="0" sz="230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20">
                <a:solidFill>
                  <a:srgbClr val="FFFFFF"/>
                </a:solidFill>
                <a:latin typeface="Verdana"/>
                <a:cs typeface="Verdana"/>
              </a:rPr>
              <a:t>Husain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384711" y="5197383"/>
            <a:ext cx="1802130" cy="37846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2300" spc="-5">
                <a:solidFill>
                  <a:srgbClr val="FFFFFF"/>
                </a:solidFill>
                <a:latin typeface="Verdana"/>
                <a:cs typeface="Verdana"/>
              </a:rPr>
              <a:t>Ayam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0">
                <a:solidFill>
                  <a:srgbClr val="FFFFFF"/>
                </a:solidFill>
                <a:latin typeface="Verdana"/>
                <a:cs typeface="Verdana"/>
              </a:rPr>
              <a:t>Bhura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872786" y="9303618"/>
            <a:ext cx="2440940" cy="37846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2300" spc="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8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2300" spc="-8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2300" spc="-1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114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5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4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6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300" spc="-8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17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300" spc="4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300714" y="9303618"/>
            <a:ext cx="2180590" cy="37846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2300" spc="70">
                <a:solidFill>
                  <a:srgbClr val="FFFFFF"/>
                </a:solidFill>
                <a:latin typeface="Verdana"/>
                <a:cs typeface="Verdana"/>
              </a:rPr>
              <a:t>Aditya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35">
                <a:solidFill>
                  <a:srgbClr val="FFFFFF"/>
                </a:solidFill>
                <a:latin typeface="Verdana"/>
                <a:cs typeface="Verdana"/>
              </a:rPr>
              <a:t>Pramar</a:t>
            </a:r>
            <a:endParaRPr sz="2300">
              <a:latin typeface="Verdana"/>
              <a:cs typeface="Verdan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205354" y="9668736"/>
            <a:ext cx="772160" cy="343535"/>
            <a:chOff x="205354" y="9668736"/>
            <a:chExt cx="772160" cy="343535"/>
          </a:xfrm>
        </p:grpSpPr>
        <p:sp>
          <p:nvSpPr>
            <p:cNvPr id="8" name="object 8"/>
            <p:cNvSpPr/>
            <p:nvPr/>
          </p:nvSpPr>
          <p:spPr>
            <a:xfrm>
              <a:off x="211067" y="9674449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275829" y="9789418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211067" y="9674449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81722" y="4264771"/>
            <a:ext cx="9492615" cy="1804035"/>
          </a:xfrm>
          <a:prstGeom prst="rect"/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1650" spc="925"/>
              <a:t>THANK</a:t>
            </a:r>
            <a:r>
              <a:rPr dirty="0" sz="11650" spc="415"/>
              <a:t> </a:t>
            </a:r>
            <a:r>
              <a:rPr dirty="0" sz="11650" spc="520"/>
              <a:t>YOU</a:t>
            </a:r>
            <a:endParaRPr sz="11650"/>
          </a:p>
        </p:txBody>
      </p:sp>
      <p:grpSp>
        <p:nvGrpSpPr>
          <p:cNvPr id="3" name="object 3"/>
          <p:cNvGrpSpPr/>
          <p:nvPr/>
        </p:nvGrpSpPr>
        <p:grpSpPr>
          <a:xfrm>
            <a:off x="205354" y="9668736"/>
            <a:ext cx="772160" cy="343535"/>
            <a:chOff x="205354" y="9668736"/>
            <a:chExt cx="772160" cy="343535"/>
          </a:xfrm>
        </p:grpSpPr>
        <p:sp>
          <p:nvSpPr>
            <p:cNvPr id="4" name="object 4"/>
            <p:cNvSpPr/>
            <p:nvPr/>
          </p:nvSpPr>
          <p:spPr>
            <a:xfrm>
              <a:off x="211067" y="9674449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275829" y="9789418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11067" y="9674449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00224" y="4032087"/>
            <a:ext cx="15485744" cy="194945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3686175" marR="5080" indent="-3674110">
              <a:lnSpc>
                <a:spcPct val="113700"/>
              </a:lnSpc>
              <a:spcBef>
                <a:spcPts val="100"/>
              </a:spcBef>
            </a:pPr>
            <a:r>
              <a:rPr dirty="0" sz="5550" spc="555"/>
              <a:t>A</a:t>
            </a:r>
            <a:r>
              <a:rPr dirty="0" sz="5550" spc="114"/>
              <a:t> </a:t>
            </a:r>
            <a:r>
              <a:rPr dirty="0" sz="5550" spc="270"/>
              <a:t>CITIZEN</a:t>
            </a:r>
            <a:r>
              <a:rPr dirty="0" sz="5550" spc="114"/>
              <a:t> </a:t>
            </a:r>
            <a:r>
              <a:rPr dirty="0" sz="5550" spc="300"/>
              <a:t>CENTRIC</a:t>
            </a:r>
            <a:r>
              <a:rPr dirty="0" sz="5550" spc="114"/>
              <a:t> </a:t>
            </a:r>
            <a:r>
              <a:rPr dirty="0" sz="5550" spc="265"/>
              <a:t>APP</a:t>
            </a:r>
            <a:r>
              <a:rPr dirty="0" sz="5550" spc="114"/>
              <a:t> FOR </a:t>
            </a:r>
            <a:r>
              <a:rPr dirty="0" sz="5550" spc="285"/>
              <a:t>MITIGATING </a:t>
            </a:r>
            <a:r>
              <a:rPr dirty="0" sz="5550" spc="-1460"/>
              <a:t> </a:t>
            </a:r>
            <a:r>
              <a:rPr dirty="0" sz="5550" spc="254"/>
              <a:t>ROAD</a:t>
            </a:r>
            <a:r>
              <a:rPr dirty="0" sz="5550" spc="110"/>
              <a:t> </a:t>
            </a:r>
            <a:r>
              <a:rPr dirty="0" sz="5550" spc="160"/>
              <a:t>SAFETY</a:t>
            </a:r>
            <a:r>
              <a:rPr dirty="0" sz="5550" spc="110"/>
              <a:t> </a:t>
            </a:r>
            <a:r>
              <a:rPr dirty="0" sz="5550" spc="114"/>
              <a:t>ISSUES</a:t>
            </a:r>
            <a:endParaRPr sz="5550"/>
          </a:p>
        </p:txBody>
      </p:sp>
      <p:sp>
        <p:nvSpPr>
          <p:cNvPr id="4" name="object 4"/>
          <p:cNvSpPr txBox="1"/>
          <p:nvPr/>
        </p:nvSpPr>
        <p:spPr>
          <a:xfrm>
            <a:off x="8355949" y="3447427"/>
            <a:ext cx="1574800" cy="3257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950" spc="8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1950" spc="-10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1950" spc="145">
                <a:solidFill>
                  <a:srgbClr val="313131"/>
                </a:solidFill>
                <a:latin typeface="Microsoft Sans Serif"/>
                <a:cs typeface="Microsoft Sans Serif"/>
              </a:rPr>
              <a:t>problem</a:t>
            </a:r>
            <a:endParaRPr sz="1950">
              <a:latin typeface="Microsoft Sans Serif"/>
              <a:cs typeface="Microsoft Sans Serif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05354" y="9668725"/>
            <a:ext cx="772160" cy="343535"/>
            <a:chOff x="205354" y="9668725"/>
            <a:chExt cx="772160" cy="343535"/>
          </a:xfrm>
        </p:grpSpPr>
        <p:sp>
          <p:nvSpPr>
            <p:cNvPr id="6" name="object 6"/>
            <p:cNvSpPr/>
            <p:nvPr/>
          </p:nvSpPr>
          <p:spPr>
            <a:xfrm>
              <a:off x="211067" y="9674438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75829" y="9789406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211067" y="9674438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0287000" y="6247"/>
            <a:ext cx="8001000" cy="10281285"/>
          </a:xfrm>
          <a:custGeom>
            <a:avLst/>
            <a:gdLst/>
            <a:ahLst/>
            <a:cxnLst/>
            <a:rect l="l" t="t" r="r" b="b"/>
            <a:pathLst>
              <a:path w="8001000" h="10281285">
                <a:moveTo>
                  <a:pt x="0" y="0"/>
                </a:moveTo>
                <a:lnTo>
                  <a:pt x="8001000" y="0"/>
                </a:lnTo>
                <a:lnTo>
                  <a:pt x="8001000" y="10280752"/>
                </a:lnTo>
                <a:lnTo>
                  <a:pt x="0" y="10280752"/>
                </a:lnTo>
                <a:lnTo>
                  <a:pt x="0" y="0"/>
                </a:lnTo>
                <a:close/>
              </a:path>
            </a:pathLst>
          </a:custGeom>
          <a:solidFill>
            <a:srgbClr val="ECE9F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1"/>
            <a:ext cx="3629342" cy="4282956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834981" y="6222613"/>
            <a:ext cx="3453019" cy="4064386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5189133" y="4739192"/>
            <a:ext cx="7829550" cy="19780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>
              <a:lnSpc>
                <a:spcPct val="141700"/>
              </a:lnSpc>
              <a:spcBef>
                <a:spcPts val="100"/>
              </a:spcBef>
            </a:pP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citizen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centric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app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which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will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enable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people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register </a:t>
            </a:r>
            <a:r>
              <a:rPr dirty="0" sz="2250" spc="-58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any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road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safety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problem</a:t>
            </a:r>
            <a:r>
              <a:rPr dirty="0" sz="2200" spc="130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4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raise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55">
                <a:solidFill>
                  <a:srgbClr val="313131"/>
                </a:solidFill>
                <a:latin typeface="Microsoft Sans Serif"/>
                <a:cs typeface="Microsoft Sans Serif"/>
              </a:rPr>
              <a:t>an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5">
                <a:solidFill>
                  <a:srgbClr val="313131"/>
                </a:solidFill>
                <a:latin typeface="Microsoft Sans Serif"/>
                <a:cs typeface="Microsoft Sans Serif"/>
              </a:rPr>
              <a:t>issue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or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report</a:t>
            </a:r>
            <a:endParaRPr sz="2250">
              <a:latin typeface="Microsoft Sans Serif"/>
              <a:cs typeface="Microsoft Sans Serif"/>
            </a:endParaRPr>
          </a:p>
          <a:p>
            <a:pPr algn="ctr" marL="538480" marR="530225">
              <a:lnSpc>
                <a:spcPts val="3900"/>
              </a:lnSpc>
              <a:spcBef>
                <a:spcPts val="55"/>
              </a:spcBef>
            </a:pP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any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violation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through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55">
                <a:solidFill>
                  <a:srgbClr val="313131"/>
                </a:solidFill>
                <a:latin typeface="Microsoft Sans Serif"/>
                <a:cs typeface="Microsoft Sans Serif"/>
              </a:rPr>
              <a:t>an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app</a:t>
            </a:r>
            <a:r>
              <a:rPr dirty="0" sz="2200" spc="80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r>
              <a:rPr dirty="0" sz="2200" spc="-4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This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app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will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help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 </a:t>
            </a:r>
            <a:r>
              <a:rPr dirty="0" sz="2250" spc="-5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prevent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many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accidents</a:t>
            </a:r>
            <a:r>
              <a:rPr dirty="0" sz="2200" spc="130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492042" y="3380806"/>
            <a:ext cx="10899140" cy="87249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5550" spc="409"/>
              <a:t>WHY</a:t>
            </a:r>
            <a:r>
              <a:rPr dirty="0" sz="5550" spc="95"/>
              <a:t> </a:t>
            </a:r>
            <a:r>
              <a:rPr dirty="0" sz="5550" spc="285"/>
              <a:t>SHOULD</a:t>
            </a:r>
            <a:r>
              <a:rPr dirty="0" sz="5550" spc="95"/>
              <a:t> </a:t>
            </a:r>
            <a:r>
              <a:rPr dirty="0" sz="5550" spc="70"/>
              <a:t>PEOPLE</a:t>
            </a:r>
            <a:r>
              <a:rPr dirty="0" sz="5550" spc="95"/>
              <a:t> </a:t>
            </a:r>
            <a:r>
              <a:rPr dirty="0" sz="5550" spc="260"/>
              <a:t>CARE</a:t>
            </a:r>
            <a:r>
              <a:rPr dirty="0" sz="5150" spc="260">
                <a:latin typeface="Tahoma"/>
                <a:cs typeface="Tahoma"/>
              </a:rPr>
              <a:t>?</a:t>
            </a:r>
            <a:endParaRPr sz="5150">
              <a:latin typeface="Tahoma"/>
              <a:cs typeface="Tahom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205354" y="9668726"/>
            <a:ext cx="772160" cy="343535"/>
            <a:chOff x="205354" y="9668726"/>
            <a:chExt cx="772160" cy="343535"/>
          </a:xfrm>
        </p:grpSpPr>
        <p:sp>
          <p:nvSpPr>
            <p:cNvPr id="9" name="object 9"/>
            <p:cNvSpPr/>
            <p:nvPr/>
          </p:nvSpPr>
          <p:spPr>
            <a:xfrm>
              <a:off x="211067" y="9674439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275829" y="9789407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211067" y="9674439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556294" y="5205491"/>
            <a:ext cx="13106400" cy="3683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5619750" algn="l"/>
              </a:tabLst>
            </a:pP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Rather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than</a:t>
            </a:r>
            <a:r>
              <a:rPr dirty="0" sz="2250" spc="-4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writing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55">
                <a:solidFill>
                  <a:srgbClr val="313131"/>
                </a:solidFill>
                <a:latin typeface="Microsoft Sans Serif"/>
                <a:cs typeface="Microsoft Sans Serif"/>
              </a:rPr>
              <a:t>an</a:t>
            </a:r>
            <a:r>
              <a:rPr dirty="0" sz="2250" spc="-4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entire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complaint</a:t>
            </a:r>
            <a:r>
              <a:rPr dirty="0" sz="2200" spc="130">
                <a:solidFill>
                  <a:srgbClr val="313131"/>
                </a:solidFill>
                <a:latin typeface="Microsoft Sans Serif"/>
                <a:cs typeface="Microsoft Sans Serif"/>
              </a:rPr>
              <a:t>,	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just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upload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photo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which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will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be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classiﬁed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by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our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app</a:t>
            </a:r>
            <a:r>
              <a:rPr dirty="0" sz="2200" spc="80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864243" y="3751960"/>
            <a:ext cx="8546465" cy="8724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5550" spc="55">
                <a:solidFill>
                  <a:srgbClr val="101010"/>
                </a:solidFill>
                <a:latin typeface="Microsoft Sans Serif"/>
                <a:cs typeface="Microsoft Sans Serif"/>
              </a:rPr>
              <a:t>HERE</a:t>
            </a:r>
            <a:r>
              <a:rPr dirty="0" sz="5150" spc="55">
                <a:solidFill>
                  <a:srgbClr val="101010"/>
                </a:solidFill>
                <a:latin typeface="Tahoma"/>
                <a:cs typeface="Tahoma"/>
              </a:rPr>
              <a:t>'</a:t>
            </a:r>
            <a:r>
              <a:rPr dirty="0" sz="5550" spc="55">
                <a:solidFill>
                  <a:srgbClr val="101010"/>
                </a:solidFill>
                <a:latin typeface="Microsoft Sans Serif"/>
                <a:cs typeface="Microsoft Sans Serif"/>
              </a:rPr>
              <a:t>S</a:t>
            </a:r>
            <a:r>
              <a:rPr dirty="0" sz="5550" spc="90">
                <a:solidFill>
                  <a:srgbClr val="101010"/>
                </a:solidFill>
                <a:latin typeface="Microsoft Sans Serif"/>
                <a:cs typeface="Microsoft Sans Serif"/>
              </a:rPr>
              <a:t> </a:t>
            </a:r>
            <a:r>
              <a:rPr dirty="0" sz="5550" spc="150">
                <a:solidFill>
                  <a:srgbClr val="101010"/>
                </a:solidFill>
                <a:latin typeface="Microsoft Sans Serif"/>
                <a:cs typeface="Microsoft Sans Serif"/>
              </a:rPr>
              <a:t>THE</a:t>
            </a:r>
            <a:r>
              <a:rPr dirty="0" sz="5550" spc="90">
                <a:solidFill>
                  <a:srgbClr val="101010"/>
                </a:solidFill>
                <a:latin typeface="Microsoft Sans Serif"/>
                <a:cs typeface="Microsoft Sans Serif"/>
              </a:rPr>
              <a:t> </a:t>
            </a:r>
            <a:r>
              <a:rPr dirty="0" sz="5550" spc="70">
                <a:solidFill>
                  <a:srgbClr val="101010"/>
                </a:solidFill>
                <a:latin typeface="Microsoft Sans Serif"/>
                <a:cs typeface="Microsoft Sans Serif"/>
              </a:rPr>
              <a:t>BEST</a:t>
            </a:r>
            <a:r>
              <a:rPr dirty="0" sz="5550" spc="90">
                <a:solidFill>
                  <a:srgbClr val="101010"/>
                </a:solidFill>
                <a:latin typeface="Microsoft Sans Serif"/>
                <a:cs typeface="Microsoft Sans Serif"/>
              </a:rPr>
              <a:t> </a:t>
            </a:r>
            <a:r>
              <a:rPr dirty="0" sz="5550" spc="155">
                <a:solidFill>
                  <a:srgbClr val="101010"/>
                </a:solidFill>
                <a:latin typeface="Microsoft Sans Serif"/>
                <a:cs typeface="Microsoft Sans Serif"/>
              </a:rPr>
              <a:t>PART</a:t>
            </a:r>
            <a:endParaRPr sz="5550">
              <a:latin typeface="Microsoft Sans Serif"/>
              <a:cs typeface="Microsoft Sans Serif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05354" y="9668724"/>
            <a:ext cx="772160" cy="343535"/>
            <a:chOff x="205354" y="9668724"/>
            <a:chExt cx="772160" cy="343535"/>
          </a:xfrm>
        </p:grpSpPr>
        <p:sp>
          <p:nvSpPr>
            <p:cNvPr id="5" name="object 5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75829" y="9789405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9380128" y="3770962"/>
            <a:ext cx="6572250" cy="0"/>
          </a:xfrm>
          <a:custGeom>
            <a:avLst/>
            <a:gdLst/>
            <a:ahLst/>
            <a:cxnLst/>
            <a:rect l="l" t="t" r="r" b="b"/>
            <a:pathLst>
              <a:path w="6572250" h="0">
                <a:moveTo>
                  <a:pt x="0" y="0"/>
                </a:moveTo>
                <a:lnTo>
                  <a:pt x="6572250" y="0"/>
                </a:lnTo>
              </a:path>
            </a:pathLst>
          </a:custGeom>
          <a:ln w="9525">
            <a:solidFill>
              <a:srgbClr val="313131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9380128" y="6529616"/>
            <a:ext cx="6572250" cy="0"/>
          </a:xfrm>
          <a:custGeom>
            <a:avLst/>
            <a:gdLst/>
            <a:ahLst/>
            <a:cxnLst/>
            <a:rect l="l" t="t" r="r" b="b"/>
            <a:pathLst>
              <a:path w="6572250" h="0">
                <a:moveTo>
                  <a:pt x="0" y="0"/>
                </a:moveTo>
                <a:lnTo>
                  <a:pt x="6572250" y="0"/>
                </a:lnTo>
              </a:path>
            </a:pathLst>
          </a:custGeom>
          <a:ln w="9525">
            <a:solidFill>
              <a:srgbClr val="313131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2177593" y="1766460"/>
            <a:ext cx="3414395" cy="9969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1700"/>
              </a:lnSpc>
              <a:spcBef>
                <a:spcPts val="100"/>
              </a:spcBef>
            </a:pPr>
            <a:r>
              <a:rPr dirty="0" sz="2200" spc="120">
                <a:solidFill>
                  <a:srgbClr val="313131"/>
                </a:solidFill>
                <a:latin typeface="Microsoft Sans Serif"/>
                <a:cs typeface="Microsoft Sans Serif"/>
              </a:rPr>
              <a:t>‘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Trafﬁc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Accidents</a:t>
            </a:r>
            <a:r>
              <a:rPr dirty="0" sz="2200" spc="160">
                <a:solidFill>
                  <a:srgbClr val="313131"/>
                </a:solidFill>
                <a:latin typeface="Microsoft Sans Serif"/>
                <a:cs typeface="Microsoft Sans Serif"/>
              </a:rPr>
              <a:t>’</a:t>
            </a:r>
            <a:r>
              <a:rPr dirty="0" sz="220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in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 </a:t>
            </a:r>
            <a:r>
              <a:rPr dirty="0" sz="2250" spc="-58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country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371969" y="2086853"/>
            <a:ext cx="2250440" cy="661035"/>
          </a:xfrm>
          <a:prstGeom prst="rect"/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4150" spc="235"/>
              <a:t>4</a:t>
            </a:r>
            <a:r>
              <a:rPr dirty="0" sz="3850" spc="85">
                <a:latin typeface="Tahoma"/>
                <a:cs typeface="Tahoma"/>
              </a:rPr>
              <a:t>,</a:t>
            </a:r>
            <a:r>
              <a:rPr dirty="0" sz="4150" spc="70"/>
              <a:t>2</a:t>
            </a:r>
            <a:r>
              <a:rPr dirty="0" sz="4150" spc="25"/>
              <a:t>2</a:t>
            </a:r>
            <a:r>
              <a:rPr dirty="0" sz="3850" spc="110">
                <a:latin typeface="Tahoma"/>
                <a:cs typeface="Tahoma"/>
              </a:rPr>
              <a:t>,</a:t>
            </a:r>
            <a:r>
              <a:rPr dirty="0" sz="4150" spc="290"/>
              <a:t>6</a:t>
            </a:r>
            <a:r>
              <a:rPr dirty="0" sz="4150" spc="245"/>
              <a:t>5</a:t>
            </a:r>
            <a:r>
              <a:rPr dirty="0" sz="4150" spc="245"/>
              <a:t>9</a:t>
            </a:r>
            <a:endParaRPr sz="415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176617" y="4085000"/>
            <a:ext cx="3538220" cy="1978025"/>
          </a:xfrm>
          <a:prstGeom prst="rect">
            <a:avLst/>
          </a:prstGeom>
        </p:spPr>
        <p:txBody>
          <a:bodyPr wrap="square" lIns="0" tIns="9525" rIns="0" bIns="0" rtlCol="0" vert="horz">
            <a:spAutoFit/>
          </a:bodyPr>
          <a:lstStyle/>
          <a:p>
            <a:pPr marL="12700" marR="5080">
              <a:lnSpc>
                <a:spcPct val="142600"/>
              </a:lnSpc>
              <a:spcBef>
                <a:spcPts val="75"/>
              </a:spcBef>
            </a:pP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Share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 </a:t>
            </a:r>
            <a:r>
              <a:rPr dirty="0" sz="2200" spc="120">
                <a:solidFill>
                  <a:srgbClr val="313131"/>
                </a:solidFill>
                <a:latin typeface="Microsoft Sans Serif"/>
                <a:cs typeface="Microsoft Sans Serif"/>
              </a:rPr>
              <a:t>‘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Trafﬁc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Accidental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Deaths</a:t>
            </a:r>
            <a:r>
              <a:rPr dirty="0" sz="2200" spc="110">
                <a:solidFill>
                  <a:srgbClr val="313131"/>
                </a:solidFill>
                <a:latin typeface="Microsoft Sans Serif"/>
                <a:cs typeface="Microsoft Sans Serif"/>
              </a:rPr>
              <a:t>’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in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Accidental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Deaths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due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 </a:t>
            </a:r>
            <a:r>
              <a:rPr dirty="0" sz="2250" spc="-58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00" spc="145">
                <a:solidFill>
                  <a:srgbClr val="313131"/>
                </a:solidFill>
                <a:latin typeface="Microsoft Sans Serif"/>
                <a:cs typeface="Microsoft Sans Serif"/>
              </a:rPr>
              <a:t>‘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Other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Causes</a:t>
            </a:r>
            <a:r>
              <a:rPr dirty="0" sz="2200" spc="114">
                <a:solidFill>
                  <a:srgbClr val="313131"/>
                </a:solidFill>
                <a:latin typeface="Microsoft Sans Serif"/>
                <a:cs typeface="Microsoft Sans Serif"/>
              </a:rPr>
              <a:t>’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369683" y="4899532"/>
            <a:ext cx="1788795" cy="66103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4150" spc="320">
                <a:solidFill>
                  <a:srgbClr val="101010"/>
                </a:solidFill>
                <a:latin typeface="Microsoft Sans Serif"/>
                <a:cs typeface="Microsoft Sans Serif"/>
              </a:rPr>
              <a:t>4</a:t>
            </a:r>
            <a:r>
              <a:rPr dirty="0" sz="4150" spc="235">
                <a:solidFill>
                  <a:srgbClr val="101010"/>
                </a:solidFill>
                <a:latin typeface="Microsoft Sans Serif"/>
                <a:cs typeface="Microsoft Sans Serif"/>
              </a:rPr>
              <a:t>4</a:t>
            </a:r>
            <a:r>
              <a:rPr dirty="0" sz="3850" spc="125">
                <a:solidFill>
                  <a:srgbClr val="101010"/>
                </a:solidFill>
                <a:latin typeface="Tahoma"/>
                <a:cs typeface="Tahoma"/>
              </a:rPr>
              <a:t>.</a:t>
            </a:r>
            <a:r>
              <a:rPr dirty="0" sz="4150" spc="285">
                <a:solidFill>
                  <a:srgbClr val="101010"/>
                </a:solidFill>
                <a:latin typeface="Microsoft Sans Serif"/>
                <a:cs typeface="Microsoft Sans Serif"/>
              </a:rPr>
              <a:t>5</a:t>
            </a:r>
            <a:r>
              <a:rPr dirty="0" sz="3850" spc="1055">
                <a:solidFill>
                  <a:srgbClr val="101010"/>
                </a:solidFill>
                <a:latin typeface="Tahoma"/>
                <a:cs typeface="Tahoma"/>
              </a:rPr>
              <a:t>%</a:t>
            </a:r>
            <a:endParaRPr sz="385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176800" y="7340355"/>
            <a:ext cx="3056890" cy="9969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1700"/>
              </a:lnSpc>
              <a:spcBef>
                <a:spcPts val="100"/>
              </a:spcBef>
            </a:pP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complaints</a:t>
            </a:r>
            <a:r>
              <a:rPr dirty="0" sz="2250" spc="-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about</a:t>
            </a:r>
            <a:r>
              <a:rPr dirty="0" sz="2250" spc="-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bad </a:t>
            </a:r>
            <a:r>
              <a:rPr dirty="0" sz="2250" spc="-58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roads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366697" y="7660761"/>
            <a:ext cx="1671320" cy="66103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4150" spc="70">
                <a:solidFill>
                  <a:srgbClr val="101010"/>
                </a:solidFill>
                <a:latin typeface="Microsoft Sans Serif"/>
                <a:cs typeface="Microsoft Sans Serif"/>
              </a:rPr>
              <a:t>2</a:t>
            </a:r>
            <a:r>
              <a:rPr dirty="0" sz="4150" spc="85">
                <a:solidFill>
                  <a:srgbClr val="101010"/>
                </a:solidFill>
                <a:latin typeface="Microsoft Sans Serif"/>
                <a:cs typeface="Microsoft Sans Serif"/>
              </a:rPr>
              <a:t>2</a:t>
            </a:r>
            <a:r>
              <a:rPr dirty="0" sz="4150" spc="434">
                <a:solidFill>
                  <a:srgbClr val="101010"/>
                </a:solidFill>
                <a:latin typeface="Microsoft Sans Serif"/>
                <a:cs typeface="Microsoft Sans Serif"/>
              </a:rPr>
              <a:t>00</a:t>
            </a:r>
            <a:r>
              <a:rPr dirty="0" sz="4150" spc="375">
                <a:solidFill>
                  <a:srgbClr val="101010"/>
                </a:solidFill>
                <a:latin typeface="Microsoft Sans Serif"/>
                <a:cs typeface="Microsoft Sans Serif"/>
              </a:rPr>
              <a:t>0</a:t>
            </a:r>
            <a:endParaRPr sz="415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35852" y="3634871"/>
            <a:ext cx="6358255" cy="37363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6510" marR="2606675">
              <a:lnSpc>
                <a:spcPct val="113700"/>
              </a:lnSpc>
              <a:spcBef>
                <a:spcPts val="100"/>
              </a:spcBef>
            </a:pPr>
            <a:r>
              <a:rPr dirty="0" sz="5550" spc="150">
                <a:solidFill>
                  <a:srgbClr val="101010"/>
                </a:solidFill>
                <a:latin typeface="Microsoft Sans Serif"/>
                <a:cs typeface="Microsoft Sans Serif"/>
              </a:rPr>
              <a:t>THE </a:t>
            </a:r>
            <a:r>
              <a:rPr dirty="0" sz="5550" spc="155">
                <a:solidFill>
                  <a:srgbClr val="101010"/>
                </a:solidFill>
                <a:latin typeface="Microsoft Sans Serif"/>
                <a:cs typeface="Microsoft Sans Serif"/>
              </a:rPr>
              <a:t> </a:t>
            </a:r>
            <a:r>
              <a:rPr dirty="0" sz="5550" spc="465">
                <a:solidFill>
                  <a:srgbClr val="101010"/>
                </a:solidFill>
                <a:latin typeface="Microsoft Sans Serif"/>
                <a:cs typeface="Microsoft Sans Serif"/>
              </a:rPr>
              <a:t>N</a:t>
            </a:r>
            <a:r>
              <a:rPr dirty="0" sz="5550" spc="190">
                <a:solidFill>
                  <a:srgbClr val="101010"/>
                </a:solidFill>
                <a:latin typeface="Microsoft Sans Serif"/>
                <a:cs typeface="Microsoft Sans Serif"/>
              </a:rPr>
              <a:t>U</a:t>
            </a:r>
            <a:r>
              <a:rPr dirty="0" sz="5550" spc="810">
                <a:solidFill>
                  <a:srgbClr val="101010"/>
                </a:solidFill>
                <a:latin typeface="Microsoft Sans Serif"/>
                <a:cs typeface="Microsoft Sans Serif"/>
              </a:rPr>
              <a:t>M</a:t>
            </a:r>
            <a:r>
              <a:rPr dirty="0" sz="5550" spc="135">
                <a:solidFill>
                  <a:srgbClr val="101010"/>
                </a:solidFill>
                <a:latin typeface="Microsoft Sans Serif"/>
                <a:cs typeface="Microsoft Sans Serif"/>
              </a:rPr>
              <a:t>B</a:t>
            </a:r>
            <a:r>
              <a:rPr dirty="0" sz="5550" spc="-170">
                <a:solidFill>
                  <a:srgbClr val="101010"/>
                </a:solidFill>
                <a:latin typeface="Microsoft Sans Serif"/>
                <a:cs typeface="Microsoft Sans Serif"/>
              </a:rPr>
              <a:t>E</a:t>
            </a:r>
            <a:r>
              <a:rPr dirty="0" sz="5550" spc="-80">
                <a:solidFill>
                  <a:srgbClr val="101010"/>
                </a:solidFill>
                <a:latin typeface="Microsoft Sans Serif"/>
                <a:cs typeface="Microsoft Sans Serif"/>
              </a:rPr>
              <a:t>R</a:t>
            </a:r>
            <a:r>
              <a:rPr dirty="0" sz="5550" spc="225">
                <a:solidFill>
                  <a:srgbClr val="101010"/>
                </a:solidFill>
                <a:latin typeface="Microsoft Sans Serif"/>
                <a:cs typeface="Microsoft Sans Serif"/>
              </a:rPr>
              <a:t>S</a:t>
            </a:r>
            <a:endParaRPr sz="5550">
              <a:latin typeface="Microsoft Sans Serif"/>
              <a:cs typeface="Microsoft Sans Serif"/>
            </a:endParaRPr>
          </a:p>
          <a:p>
            <a:pPr marL="12700" marR="5080">
              <a:lnSpc>
                <a:spcPct val="141700"/>
              </a:lnSpc>
              <a:spcBef>
                <a:spcPts val="2590"/>
              </a:spcBef>
            </a:pP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Many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these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deaths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occur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because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 </a:t>
            </a:r>
            <a:r>
              <a:rPr dirty="0" sz="2250" spc="19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unreported accidents </a:t>
            </a:r>
            <a:r>
              <a:rPr dirty="0" sz="2250" spc="55">
                <a:solidFill>
                  <a:srgbClr val="313131"/>
                </a:solidFill>
                <a:latin typeface="Microsoft Sans Serif"/>
                <a:cs typeface="Microsoft Sans Serif"/>
              </a:rPr>
              <a:t>as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didn</a:t>
            </a:r>
            <a:r>
              <a:rPr dirty="0" sz="2200" spc="145">
                <a:solidFill>
                  <a:srgbClr val="313131"/>
                </a:solidFill>
                <a:latin typeface="Microsoft Sans Serif"/>
                <a:cs typeface="Microsoft Sans Serif"/>
              </a:rPr>
              <a:t>'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t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get </a:t>
            </a:r>
            <a:r>
              <a:rPr dirty="0" sz="2250" spc="19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medical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attention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on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time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for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10">
                <a:solidFill>
                  <a:srgbClr val="313131"/>
                </a:solidFill>
                <a:latin typeface="Microsoft Sans Serif"/>
                <a:cs typeface="Microsoft Sans Serif"/>
              </a:rPr>
              <a:t>them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survive</a:t>
            </a:r>
            <a:r>
              <a:rPr dirty="0" sz="2200" spc="60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205354" y="9668727"/>
            <a:ext cx="772160" cy="343535"/>
            <a:chOff x="205354" y="9668727"/>
            <a:chExt cx="772160" cy="343535"/>
          </a:xfrm>
        </p:grpSpPr>
        <p:sp>
          <p:nvSpPr>
            <p:cNvPr id="13" name="object 13"/>
            <p:cNvSpPr/>
            <p:nvPr/>
          </p:nvSpPr>
          <p:spPr>
            <a:xfrm>
              <a:off x="211067" y="9674440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275829" y="9789409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211067" y="9674440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462776" y="4263649"/>
            <a:ext cx="5160645" cy="1813560"/>
          </a:xfrm>
          <a:prstGeom prst="rect"/>
        </p:spPr>
        <p:txBody>
          <a:bodyPr wrap="square" lIns="0" tIns="1320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40"/>
              </a:spcBef>
            </a:pPr>
            <a:r>
              <a:rPr dirty="0" sz="4450" spc="70"/>
              <a:t>I</a:t>
            </a:r>
            <a:r>
              <a:rPr dirty="0" sz="4450" spc="1050"/>
              <a:t>N</a:t>
            </a:r>
            <a:r>
              <a:rPr dirty="0" sz="4450" spc="715"/>
              <a:t>T</a:t>
            </a:r>
            <a:r>
              <a:rPr dirty="0" sz="4450" spc="495"/>
              <a:t>R</a:t>
            </a:r>
            <a:r>
              <a:rPr dirty="0" sz="4450" spc="1430"/>
              <a:t>O</a:t>
            </a:r>
            <a:r>
              <a:rPr dirty="0" sz="4450" spc="675"/>
              <a:t>D</a:t>
            </a:r>
            <a:r>
              <a:rPr dirty="0" sz="4450" spc="680"/>
              <a:t>U</a:t>
            </a:r>
            <a:r>
              <a:rPr dirty="0" sz="4450" spc="1440"/>
              <a:t>C</a:t>
            </a:r>
            <a:r>
              <a:rPr dirty="0" sz="4450" spc="70"/>
              <a:t>I</a:t>
            </a:r>
            <a:r>
              <a:rPr dirty="0" sz="4450" spc="1050"/>
              <a:t>N</a:t>
            </a:r>
            <a:r>
              <a:rPr dirty="0" sz="4450" spc="1325"/>
              <a:t>G</a:t>
            </a:r>
            <a:endParaRPr sz="4450"/>
          </a:p>
          <a:p>
            <a:pPr algn="ctr" marL="193675">
              <a:lnSpc>
                <a:spcPct val="100000"/>
              </a:lnSpc>
              <a:spcBef>
                <a:spcPts val="1135"/>
              </a:spcBef>
            </a:pPr>
            <a:r>
              <a:rPr dirty="0" sz="5550" spc="375"/>
              <a:t>AAWAZ</a:t>
            </a:r>
            <a:endParaRPr sz="5550"/>
          </a:p>
        </p:txBody>
      </p:sp>
      <p:grpSp>
        <p:nvGrpSpPr>
          <p:cNvPr id="4" name="object 4"/>
          <p:cNvGrpSpPr/>
          <p:nvPr/>
        </p:nvGrpSpPr>
        <p:grpSpPr>
          <a:xfrm>
            <a:off x="205354" y="9668724"/>
            <a:ext cx="772160" cy="343535"/>
            <a:chOff x="205354" y="9668724"/>
            <a:chExt cx="772160" cy="343535"/>
          </a:xfrm>
        </p:grpSpPr>
        <p:sp>
          <p:nvSpPr>
            <p:cNvPr id="5" name="object 5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75829" y="9789405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2681170" y="5456834"/>
            <a:ext cx="12915900" cy="4830445"/>
            <a:chOff x="2681170" y="5456834"/>
            <a:chExt cx="12915900" cy="483044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75556" y="5621335"/>
              <a:ext cx="12439637" cy="466566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681170" y="5456834"/>
              <a:ext cx="12915899" cy="4830165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pc="90"/>
              <a:t>Raise</a:t>
            </a:r>
            <a:r>
              <a:rPr dirty="0" spc="-55"/>
              <a:t> </a:t>
            </a:r>
            <a:r>
              <a:rPr dirty="0" spc="155"/>
              <a:t>your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7751688" y="2380263"/>
            <a:ext cx="2772410" cy="1610360"/>
          </a:xfrm>
          <a:prstGeom prst="rect">
            <a:avLst/>
          </a:prstGeom>
        </p:spPr>
        <p:txBody>
          <a:bodyPr wrap="square" lIns="0" tIns="29845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350"/>
              </a:spcBef>
            </a:pPr>
            <a:r>
              <a:rPr dirty="0" sz="5550" spc="375">
                <a:solidFill>
                  <a:srgbClr val="101010"/>
                </a:solidFill>
                <a:latin typeface="Microsoft Sans Serif"/>
                <a:cs typeface="Microsoft Sans Serif"/>
              </a:rPr>
              <a:t>AAWAZ</a:t>
            </a:r>
            <a:endParaRPr sz="5550">
              <a:latin typeface="Microsoft Sans Serif"/>
              <a:cs typeface="Microsoft Sans Serif"/>
            </a:endParaRPr>
          </a:p>
          <a:p>
            <a:pPr algn="ctr" marL="12700">
              <a:lnSpc>
                <a:spcPct val="100000"/>
              </a:lnSpc>
              <a:spcBef>
                <a:spcPts val="919"/>
              </a:spcBef>
            </a:pPr>
            <a:r>
              <a:rPr dirty="0" sz="2200" spc="140">
                <a:solidFill>
                  <a:srgbClr val="101010"/>
                </a:solidFill>
                <a:latin typeface="Microsoft Sans Serif"/>
                <a:cs typeface="Microsoft Sans Serif"/>
              </a:rPr>
              <a:t>today</a:t>
            </a:r>
            <a:r>
              <a:rPr dirty="0" sz="2050" spc="140">
                <a:solidFill>
                  <a:srgbClr val="101010"/>
                </a:solidFill>
                <a:latin typeface="Tahoma"/>
                <a:cs typeface="Tahoma"/>
              </a:rPr>
              <a:t>.</a:t>
            </a:r>
            <a:endParaRPr sz="2050">
              <a:latin typeface="Tahoma"/>
              <a:cs typeface="Tahom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205354" y="9668724"/>
            <a:ext cx="772160" cy="343535"/>
            <a:chOff x="205354" y="9668724"/>
            <a:chExt cx="772160" cy="343535"/>
          </a:xfrm>
        </p:grpSpPr>
        <p:sp>
          <p:nvSpPr>
            <p:cNvPr id="9" name="object 9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275829" y="9789405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0287000" y="0"/>
            <a:ext cx="7999095" cy="10287000"/>
            <a:chOff x="10287000" y="0"/>
            <a:chExt cx="7999095" cy="10287000"/>
          </a:xfrm>
        </p:grpSpPr>
        <p:sp>
          <p:nvSpPr>
            <p:cNvPr id="4" name="object 4"/>
            <p:cNvSpPr/>
            <p:nvPr/>
          </p:nvSpPr>
          <p:spPr>
            <a:xfrm>
              <a:off x="10287000" y="6246"/>
              <a:ext cx="7981950" cy="10281285"/>
            </a:xfrm>
            <a:custGeom>
              <a:avLst/>
              <a:gdLst/>
              <a:ahLst/>
              <a:cxnLst/>
              <a:rect l="l" t="t" r="r" b="b"/>
              <a:pathLst>
                <a:path w="7981950" h="10281285">
                  <a:moveTo>
                    <a:pt x="0" y="0"/>
                  </a:moveTo>
                  <a:lnTo>
                    <a:pt x="7981950" y="0"/>
                  </a:lnTo>
                  <a:lnTo>
                    <a:pt x="7981950" y="10280753"/>
                  </a:lnTo>
                  <a:lnTo>
                    <a:pt x="0" y="10280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E9F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665915" y="2865607"/>
              <a:ext cx="6619890" cy="7419968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87000" y="0"/>
              <a:ext cx="6619890" cy="7428872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41595" y="1483014"/>
            <a:ext cx="4987290" cy="87249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5550" spc="150"/>
              <a:t>THE</a:t>
            </a:r>
            <a:r>
              <a:rPr dirty="0" sz="5550" spc="25"/>
              <a:t> </a:t>
            </a:r>
            <a:r>
              <a:rPr dirty="0" sz="5550" spc="355"/>
              <a:t>MISSION</a:t>
            </a:r>
            <a:endParaRPr sz="5550"/>
          </a:p>
        </p:txBody>
      </p:sp>
      <p:sp>
        <p:nvSpPr>
          <p:cNvPr id="8" name="object 8"/>
          <p:cNvSpPr txBox="1"/>
          <p:nvPr/>
        </p:nvSpPr>
        <p:spPr>
          <a:xfrm>
            <a:off x="939800" y="3522263"/>
            <a:ext cx="6782434" cy="3683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Fast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00" spc="-20">
                <a:solidFill>
                  <a:srgbClr val="313131"/>
                </a:solidFill>
                <a:latin typeface="Microsoft Sans Serif"/>
                <a:cs typeface="Microsoft Sans Serif"/>
              </a:rPr>
              <a:t>&amp;</a:t>
            </a:r>
            <a:r>
              <a:rPr dirty="0" sz="220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accurate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registration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road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safety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issues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39800" y="4956317"/>
            <a:ext cx="3458210" cy="3683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Timely</a:t>
            </a:r>
            <a:r>
              <a:rPr dirty="0" sz="2250" spc="-9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report</a:t>
            </a:r>
            <a:r>
              <a:rPr dirty="0" sz="2250" spc="-9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generation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39800" y="6390401"/>
            <a:ext cx="5771515" cy="3683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Prompt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medical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care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in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case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accidents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39800" y="8030651"/>
            <a:ext cx="3328670" cy="3683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Removal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5">
                <a:solidFill>
                  <a:srgbClr val="313131"/>
                </a:solidFill>
                <a:latin typeface="Microsoft Sans Serif"/>
                <a:cs typeface="Microsoft Sans Serif"/>
              </a:rPr>
              <a:t>of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spam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ﬁlings</a:t>
            </a:r>
            <a:endParaRPr sz="2250">
              <a:latin typeface="Microsoft Sans Serif"/>
              <a:cs typeface="Microsoft Sans Serif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205354" y="9668724"/>
            <a:ext cx="772160" cy="343535"/>
            <a:chOff x="205354" y="9668724"/>
            <a:chExt cx="772160" cy="343535"/>
          </a:xfrm>
        </p:grpSpPr>
        <p:sp>
          <p:nvSpPr>
            <p:cNvPr id="13" name="object 13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275829" y="9789405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211067" y="9674437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1258129"/>
            <a:ext cx="8622665" cy="882650"/>
          </a:xfrm>
          <a:prstGeom prst="rect"/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5600" spc="-175"/>
              <a:t>BE</a:t>
            </a:r>
            <a:r>
              <a:rPr dirty="0" sz="5600" spc="-15"/>
              <a:t> </a:t>
            </a:r>
            <a:r>
              <a:rPr dirty="0" sz="5600" spc="420"/>
              <a:t>A</a:t>
            </a:r>
            <a:r>
              <a:rPr dirty="0" sz="5600" spc="-10"/>
              <a:t> </a:t>
            </a:r>
            <a:r>
              <a:rPr dirty="0" sz="5600"/>
              <a:t>PART</a:t>
            </a:r>
            <a:r>
              <a:rPr dirty="0" sz="5600" spc="-10"/>
              <a:t> </a:t>
            </a:r>
            <a:r>
              <a:rPr dirty="0" sz="5600" spc="95"/>
              <a:t>OF</a:t>
            </a:r>
            <a:r>
              <a:rPr dirty="0" sz="5600" spc="-10"/>
              <a:t> THE </a:t>
            </a:r>
            <a:r>
              <a:rPr dirty="0" sz="5600" spc="-100"/>
              <a:t>ERSS</a:t>
            </a:r>
            <a:endParaRPr sz="5600"/>
          </a:p>
        </p:txBody>
      </p:sp>
      <p:sp>
        <p:nvSpPr>
          <p:cNvPr id="3" name="object 3"/>
          <p:cNvSpPr txBox="1"/>
          <p:nvPr/>
        </p:nvSpPr>
        <p:spPr>
          <a:xfrm>
            <a:off x="939800" y="2897161"/>
            <a:ext cx="15952469" cy="5387975"/>
          </a:xfrm>
          <a:prstGeom prst="rect">
            <a:avLst/>
          </a:prstGeom>
        </p:spPr>
        <p:txBody>
          <a:bodyPr wrap="square" lIns="0" tIns="9525" rIns="0" bIns="0" rtlCol="0" vert="horz">
            <a:spAutoFit/>
          </a:bodyPr>
          <a:lstStyle/>
          <a:p>
            <a:pPr marL="12700" marR="5080">
              <a:lnSpc>
                <a:spcPct val="142600"/>
              </a:lnSpc>
              <a:spcBef>
                <a:spcPts val="75"/>
              </a:spcBef>
            </a:pP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Emergency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Response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Support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System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00" spc="-70">
                <a:solidFill>
                  <a:srgbClr val="313131"/>
                </a:solidFill>
                <a:latin typeface="Microsoft Sans Serif"/>
                <a:cs typeface="Microsoft Sans Serif"/>
              </a:rPr>
              <a:t>(</a:t>
            </a:r>
            <a:r>
              <a:rPr dirty="0" sz="2250" spc="-70">
                <a:solidFill>
                  <a:srgbClr val="313131"/>
                </a:solidFill>
                <a:latin typeface="Microsoft Sans Serif"/>
                <a:cs typeface="Microsoft Sans Serif"/>
              </a:rPr>
              <a:t>ERSS</a:t>
            </a:r>
            <a:r>
              <a:rPr dirty="0" sz="2200" spc="-70">
                <a:solidFill>
                  <a:srgbClr val="313131"/>
                </a:solidFill>
                <a:latin typeface="Microsoft Sans Serif"/>
                <a:cs typeface="Microsoft Sans Serif"/>
              </a:rPr>
              <a:t>)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is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45">
                <a:solidFill>
                  <a:srgbClr val="313131"/>
                </a:solidFill>
                <a:latin typeface="Microsoft Sans Serif"/>
                <a:cs typeface="Microsoft Sans Serif"/>
              </a:rPr>
              <a:t>Pan</a:t>
            </a:r>
            <a:r>
              <a:rPr dirty="0" sz="2200" spc="45">
                <a:solidFill>
                  <a:srgbClr val="313131"/>
                </a:solidFill>
                <a:latin typeface="Microsoft Sans Serif"/>
                <a:cs typeface="Microsoft Sans Serif"/>
              </a:rPr>
              <a:t>-</a:t>
            </a:r>
            <a:r>
              <a:rPr dirty="0" sz="2250" spc="45">
                <a:solidFill>
                  <a:srgbClr val="313131"/>
                </a:solidFill>
                <a:latin typeface="Microsoft Sans Serif"/>
                <a:cs typeface="Microsoft Sans Serif"/>
              </a:rPr>
              <a:t>India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single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number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00" spc="-220">
                <a:solidFill>
                  <a:srgbClr val="313131"/>
                </a:solidFill>
                <a:latin typeface="Microsoft Sans Serif"/>
                <a:cs typeface="Microsoft Sans Serif"/>
              </a:rPr>
              <a:t>(</a:t>
            </a:r>
            <a:r>
              <a:rPr dirty="0" sz="2250" spc="-220">
                <a:solidFill>
                  <a:srgbClr val="313131"/>
                </a:solidFill>
                <a:latin typeface="Microsoft Sans Serif"/>
                <a:cs typeface="Microsoft Sans Serif"/>
              </a:rPr>
              <a:t>112</a:t>
            </a:r>
            <a:r>
              <a:rPr dirty="0" sz="2200" spc="-220">
                <a:solidFill>
                  <a:srgbClr val="313131"/>
                </a:solidFill>
                <a:latin typeface="Microsoft Sans Serif"/>
                <a:cs typeface="Microsoft Sans Serif"/>
              </a:rPr>
              <a:t>)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based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emergency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response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system </a:t>
            </a:r>
            <a:r>
              <a:rPr dirty="0" sz="2250" spc="-58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for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citizens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in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emergencies</a:t>
            </a:r>
            <a:r>
              <a:rPr dirty="0" sz="2200" spc="125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r>
              <a:rPr dirty="0" sz="2200" spc="-3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45">
                <a:solidFill>
                  <a:srgbClr val="313131"/>
                </a:solidFill>
                <a:latin typeface="Microsoft Sans Serif"/>
                <a:cs typeface="Microsoft Sans Serif"/>
              </a:rPr>
              <a:t>Each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State</a:t>
            </a:r>
            <a:r>
              <a:rPr dirty="0" sz="2200" spc="140">
                <a:solidFill>
                  <a:srgbClr val="313131"/>
                </a:solidFill>
                <a:latin typeface="Microsoft Sans Serif"/>
                <a:cs typeface="Microsoft Sans Serif"/>
              </a:rPr>
              <a:t>/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Union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Territory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is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required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designate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dedicated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Emergency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Response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Centre </a:t>
            </a:r>
            <a:r>
              <a:rPr dirty="0" sz="2200" spc="-40">
                <a:solidFill>
                  <a:srgbClr val="313131"/>
                </a:solidFill>
                <a:latin typeface="Microsoft Sans Serif"/>
                <a:cs typeface="Microsoft Sans Serif"/>
              </a:rPr>
              <a:t>(</a:t>
            </a:r>
            <a:r>
              <a:rPr dirty="0" sz="2250" spc="-40">
                <a:solidFill>
                  <a:srgbClr val="313131"/>
                </a:solidFill>
                <a:latin typeface="Microsoft Sans Serif"/>
                <a:cs typeface="Microsoft Sans Serif"/>
              </a:rPr>
              <a:t>ERC</a:t>
            </a:r>
            <a:r>
              <a:rPr dirty="0" sz="2200" spc="-40">
                <a:solidFill>
                  <a:srgbClr val="313131"/>
                </a:solidFill>
                <a:latin typeface="Microsoft Sans Serif"/>
                <a:cs typeface="Microsoft Sans Serif"/>
              </a:rPr>
              <a:t>)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handle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emergency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requests</a:t>
            </a:r>
            <a:r>
              <a:rPr dirty="0" sz="2200" spc="125">
                <a:solidFill>
                  <a:srgbClr val="313131"/>
                </a:solidFill>
                <a:latin typeface="Microsoft Sans Serif"/>
                <a:cs typeface="Microsoft Sans Serif"/>
              </a:rPr>
              <a:t>.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If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you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require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emergency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assistance </a:t>
            </a:r>
            <a:r>
              <a:rPr dirty="0" sz="2250" spc="190">
                <a:solidFill>
                  <a:srgbClr val="313131"/>
                </a:solidFill>
                <a:latin typeface="Microsoft Sans Serif"/>
                <a:cs typeface="Microsoft Sans Serif"/>
              </a:rPr>
              <a:t>from </a:t>
            </a: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Police</a:t>
            </a:r>
            <a:r>
              <a:rPr dirty="0" sz="2200" spc="60">
                <a:solidFill>
                  <a:srgbClr val="313131"/>
                </a:solidFill>
                <a:latin typeface="Microsoft Sans Serif"/>
                <a:cs typeface="Microsoft Sans Serif"/>
              </a:rPr>
              <a:t>, </a:t>
            </a:r>
            <a:r>
              <a:rPr dirty="0" sz="2250" spc="5">
                <a:solidFill>
                  <a:srgbClr val="313131"/>
                </a:solidFill>
                <a:latin typeface="Microsoft Sans Serif"/>
                <a:cs typeface="Microsoft Sans Serif"/>
              </a:rPr>
              <a:t>Fire</a:t>
            </a:r>
            <a:r>
              <a:rPr dirty="0" sz="2200" spc="5">
                <a:solidFill>
                  <a:srgbClr val="313131"/>
                </a:solidFill>
                <a:latin typeface="Microsoft Sans Serif"/>
                <a:cs typeface="Microsoft Sans Serif"/>
              </a:rPr>
              <a:t>,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or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Health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5">
                <a:solidFill>
                  <a:srgbClr val="313131"/>
                </a:solidFill>
                <a:latin typeface="Microsoft Sans Serif"/>
                <a:cs typeface="Microsoft Sans Serif"/>
              </a:rPr>
              <a:t>departments</a:t>
            </a:r>
            <a:r>
              <a:rPr dirty="0" sz="2250" spc="-6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or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any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60">
                <a:solidFill>
                  <a:srgbClr val="313131"/>
                </a:solidFill>
                <a:latin typeface="Microsoft Sans Serif"/>
                <a:cs typeface="Microsoft Sans Serif"/>
              </a:rPr>
              <a:t>other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services</a:t>
            </a:r>
            <a:r>
              <a:rPr dirty="0" sz="2200" spc="100">
                <a:solidFill>
                  <a:srgbClr val="313131"/>
                </a:solidFill>
                <a:latin typeface="Microsoft Sans Serif"/>
                <a:cs typeface="Microsoft Sans Serif"/>
              </a:rPr>
              <a:t>,</a:t>
            </a:r>
            <a:r>
              <a:rPr dirty="0" sz="2200" spc="-4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you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may</a:t>
            </a:r>
            <a:r>
              <a:rPr dirty="0" sz="2200" spc="95">
                <a:solidFill>
                  <a:srgbClr val="313131"/>
                </a:solidFill>
                <a:latin typeface="Microsoft Sans Serif"/>
                <a:cs typeface="Microsoft Sans Serif"/>
              </a:rPr>
              <a:t>:</a:t>
            </a:r>
            <a:endParaRPr sz="220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125"/>
              </a:spcBef>
              <a:buSzPct val="97777"/>
              <a:buChar char="•"/>
              <a:tabLst>
                <a:tab pos="367030" algn="l"/>
                <a:tab pos="367665" algn="l"/>
              </a:tabLst>
            </a:pP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D</a:t>
            </a:r>
            <a:r>
              <a:rPr dirty="0" sz="2250" spc="30">
                <a:solidFill>
                  <a:srgbClr val="313131"/>
                </a:solidFill>
                <a:latin typeface="Microsoft Sans Serif"/>
                <a:cs typeface="Microsoft Sans Serif"/>
              </a:rPr>
              <a:t>i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30">
                <a:solidFill>
                  <a:srgbClr val="313131"/>
                </a:solidFill>
                <a:latin typeface="Microsoft Sans Serif"/>
                <a:cs typeface="Microsoft Sans Serif"/>
              </a:rPr>
              <a:t>l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-515">
                <a:solidFill>
                  <a:srgbClr val="313131"/>
                </a:solidFill>
                <a:latin typeface="Microsoft Sans Serif"/>
                <a:cs typeface="Microsoft Sans Serif"/>
              </a:rPr>
              <a:t>1</a:t>
            </a:r>
            <a:r>
              <a:rPr dirty="0" sz="2250" spc="-505">
                <a:solidFill>
                  <a:srgbClr val="313131"/>
                </a:solidFill>
                <a:latin typeface="Microsoft Sans Serif"/>
                <a:cs typeface="Microsoft Sans Serif"/>
              </a:rPr>
              <a:t>1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2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04">
                <a:solidFill>
                  <a:srgbClr val="313131"/>
                </a:solidFill>
                <a:latin typeface="Microsoft Sans Serif"/>
                <a:cs typeface="Microsoft Sans Serif"/>
              </a:rPr>
              <a:t>f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r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o</a:t>
            </a:r>
            <a:r>
              <a:rPr dirty="0" sz="2250" spc="305">
                <a:solidFill>
                  <a:srgbClr val="313131"/>
                </a:solidFill>
                <a:latin typeface="Microsoft Sans Serif"/>
                <a:cs typeface="Microsoft Sans Serif"/>
              </a:rPr>
              <a:t>m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55">
                <a:solidFill>
                  <a:srgbClr val="313131"/>
                </a:solidFill>
                <a:latin typeface="Microsoft Sans Serif"/>
                <a:cs typeface="Microsoft Sans Serif"/>
              </a:rPr>
              <a:t>y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o</a:t>
            </a:r>
            <a:r>
              <a:rPr dirty="0" sz="2250" spc="75">
                <a:solidFill>
                  <a:srgbClr val="313131"/>
                </a:solidFill>
                <a:latin typeface="Microsoft Sans Serif"/>
                <a:cs typeface="Microsoft Sans Serif"/>
              </a:rPr>
              <a:t>u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90">
                <a:solidFill>
                  <a:srgbClr val="313131"/>
                </a:solidFill>
                <a:latin typeface="Microsoft Sans Serif"/>
                <a:cs typeface="Microsoft Sans Serif"/>
              </a:rPr>
              <a:t>p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h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o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n</a:t>
            </a:r>
            <a:r>
              <a:rPr dirty="0" sz="2250" spc="40">
                <a:solidFill>
                  <a:srgbClr val="313131"/>
                </a:solidFill>
                <a:latin typeface="Microsoft Sans Serif"/>
                <a:cs typeface="Microsoft Sans Serif"/>
              </a:rPr>
              <a:t>e</a:t>
            </a:r>
            <a:r>
              <a:rPr dirty="0" sz="2200" spc="35">
                <a:solidFill>
                  <a:srgbClr val="313131"/>
                </a:solidFill>
                <a:latin typeface="Microsoft Sans Serif"/>
                <a:cs typeface="Microsoft Sans Serif"/>
              </a:rPr>
              <a:t>;</a:t>
            </a:r>
            <a:endParaRPr sz="220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125"/>
              </a:spcBef>
              <a:buSzPct val="97777"/>
              <a:buChar char="•"/>
              <a:tabLst>
                <a:tab pos="367030" algn="l"/>
                <a:tab pos="367665" algn="l"/>
              </a:tabLst>
            </a:pPr>
            <a:r>
              <a:rPr dirty="0" sz="2250" spc="70">
                <a:solidFill>
                  <a:srgbClr val="313131"/>
                </a:solidFill>
                <a:latin typeface="Microsoft Sans Serif"/>
                <a:cs typeface="Microsoft Sans Serif"/>
              </a:rPr>
              <a:t>Press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power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80">
                <a:solidFill>
                  <a:srgbClr val="313131"/>
                </a:solidFill>
                <a:latin typeface="Microsoft Sans Serif"/>
                <a:cs typeface="Microsoft Sans Serif"/>
              </a:rPr>
              <a:t>button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on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your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smartphone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3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times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in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quick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succession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activate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Panic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call</a:t>
            </a:r>
            <a:r>
              <a:rPr dirty="0" sz="2200" spc="65">
                <a:solidFill>
                  <a:srgbClr val="313131"/>
                </a:solidFill>
                <a:latin typeface="Microsoft Sans Serif"/>
                <a:cs typeface="Microsoft Sans Serif"/>
              </a:rPr>
              <a:t>;</a:t>
            </a:r>
            <a:endParaRPr sz="220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125"/>
              </a:spcBef>
              <a:buSzPct val="97777"/>
              <a:buChar char="•"/>
              <a:tabLst>
                <a:tab pos="367030" algn="l"/>
                <a:tab pos="367665" algn="l"/>
              </a:tabLst>
            </a:pPr>
            <a:r>
              <a:rPr dirty="0" sz="2250" spc="85">
                <a:solidFill>
                  <a:srgbClr val="313131"/>
                </a:solidFill>
                <a:latin typeface="Microsoft Sans Serif"/>
                <a:cs typeface="Microsoft Sans Serif"/>
              </a:rPr>
              <a:t>Long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press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00" spc="75">
                <a:solidFill>
                  <a:srgbClr val="313131"/>
                </a:solidFill>
                <a:latin typeface="Microsoft Sans Serif"/>
                <a:cs typeface="Microsoft Sans Serif"/>
              </a:rPr>
              <a:t>‘</a:t>
            </a:r>
            <a:r>
              <a:rPr dirty="0" sz="2250" spc="75">
                <a:solidFill>
                  <a:srgbClr val="313131"/>
                </a:solidFill>
                <a:latin typeface="Microsoft Sans Serif"/>
                <a:cs typeface="Microsoft Sans Serif"/>
              </a:rPr>
              <a:t>5</a:t>
            </a:r>
            <a:r>
              <a:rPr dirty="0" sz="2200" spc="75">
                <a:solidFill>
                  <a:srgbClr val="313131"/>
                </a:solidFill>
                <a:latin typeface="Microsoft Sans Serif"/>
                <a:cs typeface="Microsoft Sans Serif"/>
              </a:rPr>
              <a:t>’</a:t>
            </a:r>
            <a:r>
              <a:rPr dirty="0" sz="2200" spc="-4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or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00" spc="95">
                <a:solidFill>
                  <a:srgbClr val="313131"/>
                </a:solidFill>
                <a:latin typeface="Microsoft Sans Serif"/>
                <a:cs typeface="Microsoft Sans Serif"/>
              </a:rPr>
              <a:t>‘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9</a:t>
            </a:r>
            <a:r>
              <a:rPr dirty="0" sz="2200" spc="95">
                <a:solidFill>
                  <a:srgbClr val="313131"/>
                </a:solidFill>
                <a:latin typeface="Microsoft Sans Serif"/>
                <a:cs typeface="Microsoft Sans Serif"/>
              </a:rPr>
              <a:t>’</a:t>
            </a:r>
            <a:r>
              <a:rPr dirty="0" sz="2200" spc="-4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50">
                <a:solidFill>
                  <a:srgbClr val="313131"/>
                </a:solidFill>
                <a:latin typeface="Microsoft Sans Serif"/>
                <a:cs typeface="Microsoft Sans Serif"/>
              </a:rPr>
              <a:t>key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on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your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5">
                <a:solidFill>
                  <a:srgbClr val="313131"/>
                </a:solidFill>
                <a:latin typeface="Microsoft Sans Serif"/>
                <a:cs typeface="Microsoft Sans Serif"/>
              </a:rPr>
              <a:t>feature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phone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activate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Panic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call</a:t>
            </a:r>
            <a:r>
              <a:rPr dirty="0" sz="2200" spc="65">
                <a:solidFill>
                  <a:srgbClr val="313131"/>
                </a:solidFill>
                <a:latin typeface="Microsoft Sans Serif"/>
                <a:cs typeface="Microsoft Sans Serif"/>
              </a:rPr>
              <a:t>;</a:t>
            </a:r>
            <a:endParaRPr sz="220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125"/>
              </a:spcBef>
              <a:buSzPct val="97777"/>
              <a:buChar char="•"/>
              <a:tabLst>
                <a:tab pos="367030" algn="l"/>
                <a:tab pos="367665" algn="l"/>
              </a:tabLst>
            </a:pPr>
            <a:r>
              <a:rPr dirty="0" sz="2250" spc="45">
                <a:solidFill>
                  <a:srgbClr val="313131"/>
                </a:solidFill>
                <a:latin typeface="Microsoft Sans Serif"/>
                <a:cs typeface="Microsoft Sans Serif"/>
              </a:rPr>
              <a:t>S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M</a:t>
            </a:r>
            <a:r>
              <a:rPr dirty="0" sz="2250" spc="45">
                <a:solidFill>
                  <a:srgbClr val="313131"/>
                </a:solidFill>
                <a:latin typeface="Microsoft Sans Serif"/>
                <a:cs typeface="Microsoft Sans Serif"/>
              </a:rPr>
              <a:t>S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65">
                <a:solidFill>
                  <a:srgbClr val="313131"/>
                </a:solidFill>
                <a:latin typeface="Microsoft Sans Serif"/>
                <a:cs typeface="Microsoft Sans Serif"/>
              </a:rPr>
              <a:t>t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o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-515">
                <a:solidFill>
                  <a:srgbClr val="313131"/>
                </a:solidFill>
                <a:latin typeface="Microsoft Sans Serif"/>
                <a:cs typeface="Microsoft Sans Serif"/>
              </a:rPr>
              <a:t>1</a:t>
            </a:r>
            <a:r>
              <a:rPr dirty="0" sz="2250" spc="-505">
                <a:solidFill>
                  <a:srgbClr val="313131"/>
                </a:solidFill>
                <a:latin typeface="Microsoft Sans Serif"/>
                <a:cs typeface="Microsoft Sans Serif"/>
              </a:rPr>
              <a:t>1</a:t>
            </a:r>
            <a:r>
              <a:rPr dirty="0" sz="2250" spc="-45">
                <a:solidFill>
                  <a:srgbClr val="313131"/>
                </a:solidFill>
                <a:latin typeface="Microsoft Sans Serif"/>
                <a:cs typeface="Microsoft Sans Serif"/>
              </a:rPr>
              <a:t>2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04">
                <a:solidFill>
                  <a:srgbClr val="313131"/>
                </a:solidFill>
                <a:latin typeface="Microsoft Sans Serif"/>
                <a:cs typeface="Microsoft Sans Serif"/>
              </a:rPr>
              <a:t>f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r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o</a:t>
            </a:r>
            <a:r>
              <a:rPr dirty="0" sz="2250" spc="305">
                <a:solidFill>
                  <a:srgbClr val="313131"/>
                </a:solidFill>
                <a:latin typeface="Microsoft Sans Serif"/>
                <a:cs typeface="Microsoft Sans Serif"/>
              </a:rPr>
              <a:t>m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55">
                <a:solidFill>
                  <a:srgbClr val="313131"/>
                </a:solidFill>
                <a:latin typeface="Microsoft Sans Serif"/>
                <a:cs typeface="Microsoft Sans Serif"/>
              </a:rPr>
              <a:t>y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o</a:t>
            </a:r>
            <a:r>
              <a:rPr dirty="0" sz="2250" spc="75">
                <a:solidFill>
                  <a:srgbClr val="313131"/>
                </a:solidFill>
                <a:latin typeface="Microsoft Sans Serif"/>
                <a:cs typeface="Microsoft Sans Serif"/>
              </a:rPr>
              <a:t>u</a:t>
            </a:r>
            <a:r>
              <a:rPr dirty="0" sz="2250" spc="90">
                <a:solidFill>
                  <a:srgbClr val="313131"/>
                </a:solidFill>
                <a:latin typeface="Microsoft Sans Serif"/>
                <a:cs typeface="Microsoft Sans Serif"/>
              </a:rPr>
              <a:t>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90">
                <a:solidFill>
                  <a:srgbClr val="313131"/>
                </a:solidFill>
                <a:latin typeface="Microsoft Sans Serif"/>
                <a:cs typeface="Microsoft Sans Serif"/>
              </a:rPr>
              <a:t>p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h</a:t>
            </a:r>
            <a:r>
              <a:rPr dirty="0" sz="2250" spc="170">
                <a:solidFill>
                  <a:srgbClr val="313131"/>
                </a:solidFill>
                <a:latin typeface="Microsoft Sans Serif"/>
                <a:cs typeface="Microsoft Sans Serif"/>
              </a:rPr>
              <a:t>o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n</a:t>
            </a:r>
            <a:r>
              <a:rPr dirty="0" sz="2250" spc="40">
                <a:solidFill>
                  <a:srgbClr val="313131"/>
                </a:solidFill>
                <a:latin typeface="Microsoft Sans Serif"/>
                <a:cs typeface="Microsoft Sans Serif"/>
              </a:rPr>
              <a:t>e</a:t>
            </a:r>
            <a:r>
              <a:rPr dirty="0" sz="2200" spc="35">
                <a:solidFill>
                  <a:srgbClr val="313131"/>
                </a:solidFill>
                <a:latin typeface="Microsoft Sans Serif"/>
                <a:cs typeface="Microsoft Sans Serif"/>
              </a:rPr>
              <a:t>;</a:t>
            </a:r>
            <a:endParaRPr sz="220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200"/>
              </a:spcBef>
              <a:buSzPct val="97777"/>
              <a:buChar char="•"/>
              <a:tabLst>
                <a:tab pos="367030" algn="l"/>
                <a:tab pos="367665" algn="l"/>
              </a:tabLst>
            </a:pPr>
            <a:r>
              <a:rPr dirty="0" sz="2250" spc="80">
                <a:solidFill>
                  <a:srgbClr val="313131"/>
                </a:solidFill>
                <a:latin typeface="Microsoft Sans Serif"/>
                <a:cs typeface="Microsoft Sans Serif"/>
              </a:rPr>
              <a:t>Log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on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State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-65">
                <a:solidFill>
                  <a:srgbClr val="313131"/>
                </a:solidFill>
                <a:latin typeface="Microsoft Sans Serif"/>
                <a:cs typeface="Microsoft Sans Serif"/>
              </a:rPr>
              <a:t>ERSS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website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4">
                <a:solidFill>
                  <a:srgbClr val="313131"/>
                </a:solidFill>
                <a:latin typeface="Microsoft Sans Serif"/>
                <a:cs typeface="Microsoft Sans Serif"/>
              </a:rPr>
              <a:t>place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95">
                <a:solidFill>
                  <a:srgbClr val="313131"/>
                </a:solidFill>
                <a:latin typeface="Microsoft Sans Serif"/>
                <a:cs typeface="Microsoft Sans Serif"/>
              </a:rPr>
              <a:t>your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SOS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20">
                <a:solidFill>
                  <a:srgbClr val="313131"/>
                </a:solidFill>
                <a:latin typeface="Microsoft Sans Serif"/>
                <a:cs typeface="Microsoft Sans Serif"/>
              </a:rPr>
              <a:t>request</a:t>
            </a:r>
            <a:r>
              <a:rPr dirty="0" sz="2200" spc="120">
                <a:solidFill>
                  <a:srgbClr val="313131"/>
                </a:solidFill>
                <a:latin typeface="Microsoft Sans Serif"/>
                <a:cs typeface="Microsoft Sans Serif"/>
              </a:rPr>
              <a:t>;</a:t>
            </a:r>
            <a:endParaRPr sz="220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125"/>
              </a:spcBef>
              <a:buSzPct val="97777"/>
              <a:buChar char="•"/>
              <a:tabLst>
                <a:tab pos="367030" algn="l"/>
                <a:tab pos="367665" algn="l"/>
              </a:tabLst>
            </a:pPr>
            <a:r>
              <a:rPr dirty="0" sz="2250" spc="45">
                <a:solidFill>
                  <a:srgbClr val="313131"/>
                </a:solidFill>
                <a:latin typeface="Microsoft Sans Serif"/>
                <a:cs typeface="Microsoft Sans Serif"/>
              </a:rPr>
              <a:t>Email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SOS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alert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Emergency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5">
                <a:solidFill>
                  <a:srgbClr val="313131"/>
                </a:solidFill>
                <a:latin typeface="Microsoft Sans Serif"/>
                <a:cs typeface="Microsoft Sans Serif"/>
              </a:rPr>
              <a:t>Response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5">
                <a:solidFill>
                  <a:srgbClr val="313131"/>
                </a:solidFill>
                <a:latin typeface="Microsoft Sans Serif"/>
                <a:cs typeface="Microsoft Sans Serif"/>
              </a:rPr>
              <a:t>Centre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in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5">
                <a:solidFill>
                  <a:srgbClr val="313131"/>
                </a:solidFill>
                <a:latin typeface="Microsoft Sans Serif"/>
                <a:cs typeface="Microsoft Sans Serif"/>
              </a:rPr>
              <a:t>State</a:t>
            </a:r>
            <a:endParaRPr sz="2250">
              <a:latin typeface="Microsoft Sans Serif"/>
              <a:cs typeface="Microsoft Sans Serif"/>
            </a:endParaRPr>
          </a:p>
          <a:p>
            <a:pPr marL="367030" indent="-354965">
              <a:lnSpc>
                <a:spcPct val="100000"/>
              </a:lnSpc>
              <a:spcBef>
                <a:spcPts val="1125"/>
              </a:spcBef>
              <a:buSzPct val="97777"/>
              <a:buChar char="•"/>
              <a:tabLst>
                <a:tab pos="367030" algn="l"/>
                <a:tab pos="367665" algn="l"/>
              </a:tabLst>
            </a:pPr>
            <a:r>
              <a:rPr dirty="0" sz="2250" spc="60">
                <a:solidFill>
                  <a:srgbClr val="313131"/>
                </a:solidFill>
                <a:latin typeface="Microsoft Sans Serif"/>
                <a:cs typeface="Microsoft Sans Serif"/>
              </a:rPr>
              <a:t>Use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-355">
                <a:solidFill>
                  <a:srgbClr val="313131"/>
                </a:solidFill>
                <a:latin typeface="Microsoft Sans Serif"/>
                <a:cs typeface="Microsoft Sans Serif"/>
              </a:rPr>
              <a:t>112</a:t>
            </a:r>
            <a:r>
              <a:rPr dirty="0" sz="2250" spc="-28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55">
                <a:solidFill>
                  <a:srgbClr val="313131"/>
                </a:solidFill>
                <a:latin typeface="Microsoft Sans Serif"/>
                <a:cs typeface="Microsoft Sans Serif"/>
              </a:rPr>
              <a:t>India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mobile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app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00" spc="40">
                <a:solidFill>
                  <a:srgbClr val="313131"/>
                </a:solidFill>
                <a:latin typeface="Microsoft Sans Serif"/>
                <a:cs typeface="Microsoft Sans Serif"/>
              </a:rPr>
              <a:t>(</a:t>
            </a:r>
            <a:r>
              <a:rPr dirty="0" sz="2250" spc="40">
                <a:solidFill>
                  <a:srgbClr val="313131"/>
                </a:solidFill>
                <a:latin typeface="Microsoft Sans Serif"/>
                <a:cs typeface="Microsoft Sans Serif"/>
              </a:rPr>
              <a:t>available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on</a:t>
            </a:r>
            <a:r>
              <a:rPr dirty="0" sz="2250" spc="-5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75">
                <a:solidFill>
                  <a:srgbClr val="313131"/>
                </a:solidFill>
                <a:latin typeface="Microsoft Sans Serif"/>
                <a:cs typeface="Microsoft Sans Serif"/>
              </a:rPr>
              <a:t>the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5">
                <a:solidFill>
                  <a:srgbClr val="313131"/>
                </a:solidFill>
                <a:latin typeface="Microsoft Sans Serif"/>
                <a:cs typeface="Microsoft Sans Serif"/>
              </a:rPr>
              <a:t>Google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Play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50">
                <a:solidFill>
                  <a:srgbClr val="313131"/>
                </a:solidFill>
                <a:latin typeface="Microsoft Sans Serif"/>
                <a:cs typeface="Microsoft Sans Serif"/>
              </a:rPr>
              <a:t>store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0">
                <a:solidFill>
                  <a:srgbClr val="313131"/>
                </a:solidFill>
                <a:latin typeface="Microsoft Sans Serif"/>
                <a:cs typeface="Microsoft Sans Serif"/>
              </a:rPr>
              <a:t>and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40">
                <a:solidFill>
                  <a:srgbClr val="313131"/>
                </a:solidFill>
                <a:latin typeface="Microsoft Sans Serif"/>
                <a:cs typeface="Microsoft Sans Serif"/>
              </a:rPr>
              <a:t>Apple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store</a:t>
            </a:r>
            <a:r>
              <a:rPr dirty="0" sz="2200" spc="110">
                <a:solidFill>
                  <a:srgbClr val="313131"/>
                </a:solidFill>
                <a:latin typeface="Microsoft Sans Serif"/>
                <a:cs typeface="Microsoft Sans Serif"/>
              </a:rPr>
              <a:t>)</a:t>
            </a:r>
            <a:r>
              <a:rPr dirty="0" sz="2200" spc="-35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220">
                <a:solidFill>
                  <a:srgbClr val="313131"/>
                </a:solidFill>
                <a:latin typeface="Microsoft Sans Serif"/>
                <a:cs typeface="Microsoft Sans Serif"/>
              </a:rPr>
              <a:t>to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30">
                <a:solidFill>
                  <a:srgbClr val="313131"/>
                </a:solidFill>
                <a:latin typeface="Microsoft Sans Serif"/>
                <a:cs typeface="Microsoft Sans Serif"/>
              </a:rPr>
              <a:t>activate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0">
                <a:solidFill>
                  <a:srgbClr val="313131"/>
                </a:solidFill>
                <a:latin typeface="Microsoft Sans Serif"/>
                <a:cs typeface="Microsoft Sans Serif"/>
              </a:rPr>
              <a:t>a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110">
                <a:solidFill>
                  <a:srgbClr val="313131"/>
                </a:solidFill>
                <a:latin typeface="Microsoft Sans Serif"/>
                <a:cs typeface="Microsoft Sans Serif"/>
              </a:rPr>
              <a:t>panic</a:t>
            </a:r>
            <a:r>
              <a:rPr dirty="0" sz="2250" spc="-50">
                <a:solidFill>
                  <a:srgbClr val="313131"/>
                </a:solidFill>
                <a:latin typeface="Microsoft Sans Serif"/>
                <a:cs typeface="Microsoft Sans Serif"/>
              </a:rPr>
              <a:t> </a:t>
            </a:r>
            <a:r>
              <a:rPr dirty="0" sz="2250" spc="65">
                <a:solidFill>
                  <a:srgbClr val="313131"/>
                </a:solidFill>
                <a:latin typeface="Microsoft Sans Serif"/>
                <a:cs typeface="Microsoft Sans Serif"/>
              </a:rPr>
              <a:t>call</a:t>
            </a:r>
            <a:r>
              <a:rPr dirty="0" sz="2200" spc="65">
                <a:solidFill>
                  <a:srgbClr val="313131"/>
                </a:solidFill>
                <a:latin typeface="Microsoft Sans Serif"/>
                <a:cs typeface="Microsoft Sans Serif"/>
              </a:rPr>
              <a:t>.</a:t>
            </a:r>
            <a:endParaRPr sz="2200">
              <a:latin typeface="Microsoft Sans Serif"/>
              <a:cs typeface="Microsoft Sans Serif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05354" y="9668730"/>
            <a:ext cx="772160" cy="343535"/>
            <a:chOff x="205354" y="9668730"/>
            <a:chExt cx="772160" cy="343535"/>
          </a:xfrm>
        </p:grpSpPr>
        <p:sp>
          <p:nvSpPr>
            <p:cNvPr id="5" name="object 5"/>
            <p:cNvSpPr/>
            <p:nvPr/>
          </p:nvSpPr>
          <p:spPr>
            <a:xfrm>
              <a:off x="211067" y="9674443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701873" y="331782"/>
                  </a:moveTo>
                  <a:lnTo>
                    <a:pt x="58305" y="331782"/>
                  </a:lnTo>
                  <a:lnTo>
                    <a:pt x="54247" y="331380"/>
                  </a:lnTo>
                  <a:lnTo>
                    <a:pt x="15380" y="310430"/>
                  </a:lnTo>
                  <a:lnTo>
                    <a:pt x="0" y="272989"/>
                  </a:lnTo>
                  <a:lnTo>
                    <a:pt x="0" y="58792"/>
                  </a:lnTo>
                  <a:lnTo>
                    <a:pt x="15380" y="21351"/>
                  </a:lnTo>
                  <a:lnTo>
                    <a:pt x="54247" y="403"/>
                  </a:lnTo>
                  <a:lnTo>
                    <a:pt x="58305" y="0"/>
                  </a:lnTo>
                  <a:lnTo>
                    <a:pt x="62402" y="0"/>
                  </a:lnTo>
                  <a:lnTo>
                    <a:pt x="701873" y="0"/>
                  </a:lnTo>
                  <a:lnTo>
                    <a:pt x="739004" y="1550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272989"/>
                  </a:lnTo>
                  <a:lnTo>
                    <a:pt x="744799" y="310430"/>
                  </a:lnTo>
                  <a:lnTo>
                    <a:pt x="705932" y="331380"/>
                  </a:lnTo>
                  <a:lnTo>
                    <a:pt x="701873" y="331782"/>
                  </a:lnTo>
                  <a:close/>
                </a:path>
              </a:pathLst>
            </a:custGeom>
            <a:solidFill>
              <a:srgbClr val="2A2C37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75829" y="9789412"/>
              <a:ext cx="620395" cy="138430"/>
            </a:xfrm>
            <a:custGeom>
              <a:avLst/>
              <a:gdLst/>
              <a:ahLst/>
              <a:cxnLst/>
              <a:rect l="l" t="t" r="r" b="b"/>
              <a:pathLst>
                <a:path w="620394" h="138429">
                  <a:moveTo>
                    <a:pt x="84589" y="23425"/>
                  </a:moveTo>
                  <a:lnTo>
                    <a:pt x="0" y="23425"/>
                  </a:lnTo>
                  <a:lnTo>
                    <a:pt x="0" y="4015"/>
                  </a:lnTo>
                  <a:lnTo>
                    <a:pt x="84589" y="4015"/>
                  </a:lnTo>
                  <a:lnTo>
                    <a:pt x="84589" y="23425"/>
                  </a:lnTo>
                  <a:close/>
                </a:path>
                <a:path w="620394" h="138429">
                  <a:moveTo>
                    <a:pt x="52582" y="108126"/>
                  </a:moveTo>
                  <a:lnTo>
                    <a:pt x="32006" y="108126"/>
                  </a:lnTo>
                  <a:lnTo>
                    <a:pt x="32006" y="23425"/>
                  </a:lnTo>
                  <a:lnTo>
                    <a:pt x="52582" y="23425"/>
                  </a:lnTo>
                  <a:lnTo>
                    <a:pt x="52582" y="108126"/>
                  </a:lnTo>
                  <a:close/>
                </a:path>
                <a:path w="620394" h="138429">
                  <a:moveTo>
                    <a:pt x="136716" y="43949"/>
                  </a:moveTo>
                  <a:lnTo>
                    <a:pt x="107785" y="43949"/>
                  </a:lnTo>
                  <a:lnTo>
                    <a:pt x="112284" y="37182"/>
                  </a:lnTo>
                  <a:lnTo>
                    <a:pt x="119142" y="34133"/>
                  </a:lnTo>
                  <a:lnTo>
                    <a:pt x="132048" y="34133"/>
                  </a:lnTo>
                  <a:lnTo>
                    <a:pt x="135293" y="34728"/>
                  </a:lnTo>
                  <a:lnTo>
                    <a:pt x="137948" y="35695"/>
                  </a:lnTo>
                  <a:lnTo>
                    <a:pt x="136716" y="43949"/>
                  </a:lnTo>
                  <a:close/>
                </a:path>
                <a:path w="620394" h="138429">
                  <a:moveTo>
                    <a:pt x="108375" y="108126"/>
                  </a:moveTo>
                  <a:lnTo>
                    <a:pt x="89127" y="108126"/>
                  </a:lnTo>
                  <a:lnTo>
                    <a:pt x="89127" y="36067"/>
                  </a:lnTo>
                  <a:lnTo>
                    <a:pt x="107785" y="36067"/>
                  </a:lnTo>
                  <a:lnTo>
                    <a:pt x="107785" y="43949"/>
                  </a:lnTo>
                  <a:lnTo>
                    <a:pt x="136716" y="43949"/>
                  </a:lnTo>
                  <a:lnTo>
                    <a:pt x="135416" y="52650"/>
                  </a:lnTo>
                  <a:lnTo>
                    <a:pt x="114496" y="52650"/>
                  </a:lnTo>
                  <a:lnTo>
                    <a:pt x="108375" y="58153"/>
                  </a:lnTo>
                  <a:lnTo>
                    <a:pt x="108375" y="108126"/>
                  </a:lnTo>
                  <a:close/>
                </a:path>
                <a:path w="620394" h="138429">
                  <a:moveTo>
                    <a:pt x="135072" y="54955"/>
                  </a:moveTo>
                  <a:lnTo>
                    <a:pt x="131901" y="53542"/>
                  </a:lnTo>
                  <a:lnTo>
                    <a:pt x="127328" y="52650"/>
                  </a:lnTo>
                  <a:lnTo>
                    <a:pt x="135416" y="52650"/>
                  </a:lnTo>
                  <a:lnTo>
                    <a:pt x="135072" y="54955"/>
                  </a:lnTo>
                  <a:close/>
                </a:path>
                <a:path w="620394" h="138429">
                  <a:moveTo>
                    <a:pt x="172005" y="138170"/>
                  </a:moveTo>
                  <a:lnTo>
                    <a:pt x="150913" y="138170"/>
                  </a:lnTo>
                  <a:lnTo>
                    <a:pt x="175914" y="92807"/>
                  </a:lnTo>
                  <a:lnTo>
                    <a:pt x="145087" y="36067"/>
                  </a:lnTo>
                  <a:lnTo>
                    <a:pt x="166917" y="36067"/>
                  </a:lnTo>
                  <a:lnTo>
                    <a:pt x="186534" y="73100"/>
                  </a:lnTo>
                  <a:lnTo>
                    <a:pt x="206832" y="73100"/>
                  </a:lnTo>
                  <a:lnTo>
                    <a:pt x="172005" y="138170"/>
                  </a:lnTo>
                  <a:close/>
                </a:path>
                <a:path w="620394" h="138429">
                  <a:moveTo>
                    <a:pt x="206832" y="73100"/>
                  </a:moveTo>
                  <a:lnTo>
                    <a:pt x="186534" y="73100"/>
                  </a:lnTo>
                  <a:lnTo>
                    <a:pt x="205561" y="36067"/>
                  </a:lnTo>
                  <a:lnTo>
                    <a:pt x="226653" y="36067"/>
                  </a:lnTo>
                  <a:lnTo>
                    <a:pt x="206832" y="73100"/>
                  </a:lnTo>
                  <a:close/>
                </a:path>
                <a:path w="620394" h="138429">
                  <a:moveTo>
                    <a:pt x="293536" y="108126"/>
                  </a:moveTo>
                  <a:lnTo>
                    <a:pt x="272960" y="108126"/>
                  </a:lnTo>
                  <a:lnTo>
                    <a:pt x="272960" y="4015"/>
                  </a:lnTo>
                  <a:lnTo>
                    <a:pt x="315070" y="4015"/>
                  </a:lnTo>
                  <a:lnTo>
                    <a:pt x="331362" y="6352"/>
                  </a:lnTo>
                  <a:lnTo>
                    <a:pt x="343187" y="13004"/>
                  </a:lnTo>
                  <a:lnTo>
                    <a:pt x="350181" y="23127"/>
                  </a:lnTo>
                  <a:lnTo>
                    <a:pt x="293536" y="23127"/>
                  </a:lnTo>
                  <a:lnTo>
                    <a:pt x="293536" y="51088"/>
                  </a:lnTo>
                  <a:lnTo>
                    <a:pt x="350123" y="51088"/>
                  </a:lnTo>
                  <a:lnTo>
                    <a:pt x="343205" y="61081"/>
                  </a:lnTo>
                  <a:lnTo>
                    <a:pt x="331424" y="67717"/>
                  </a:lnTo>
                  <a:lnTo>
                    <a:pt x="315218" y="70051"/>
                  </a:lnTo>
                  <a:lnTo>
                    <a:pt x="293536" y="70051"/>
                  </a:lnTo>
                  <a:lnTo>
                    <a:pt x="293536" y="108126"/>
                  </a:lnTo>
                  <a:close/>
                </a:path>
                <a:path w="620394" h="138429">
                  <a:moveTo>
                    <a:pt x="350123" y="51088"/>
                  </a:moveTo>
                  <a:lnTo>
                    <a:pt x="325911" y="51088"/>
                  </a:lnTo>
                  <a:lnTo>
                    <a:pt x="331737" y="46478"/>
                  </a:lnTo>
                  <a:lnTo>
                    <a:pt x="331737" y="27812"/>
                  </a:lnTo>
                  <a:lnTo>
                    <a:pt x="325911" y="23127"/>
                  </a:lnTo>
                  <a:lnTo>
                    <a:pt x="350181" y="23127"/>
                  </a:lnTo>
                  <a:lnTo>
                    <a:pt x="350394" y="23435"/>
                  </a:lnTo>
                  <a:lnTo>
                    <a:pt x="352830" y="37108"/>
                  </a:lnTo>
                  <a:lnTo>
                    <a:pt x="350396" y="50694"/>
                  </a:lnTo>
                  <a:lnTo>
                    <a:pt x="350123" y="51088"/>
                  </a:lnTo>
                  <a:close/>
                </a:path>
                <a:path w="620394" h="138429">
                  <a:moveTo>
                    <a:pt x="387958" y="108126"/>
                  </a:moveTo>
                  <a:lnTo>
                    <a:pt x="368709" y="108126"/>
                  </a:lnTo>
                  <a:lnTo>
                    <a:pt x="368709" y="36067"/>
                  </a:lnTo>
                  <a:lnTo>
                    <a:pt x="387958" y="36067"/>
                  </a:lnTo>
                  <a:lnTo>
                    <a:pt x="387958" y="108126"/>
                  </a:lnTo>
                  <a:close/>
                </a:path>
                <a:path w="620394" h="138429">
                  <a:moveTo>
                    <a:pt x="385155" y="24837"/>
                  </a:moveTo>
                  <a:lnTo>
                    <a:pt x="371291" y="24837"/>
                  </a:lnTo>
                  <a:lnTo>
                    <a:pt x="365981" y="19483"/>
                  </a:lnTo>
                  <a:lnTo>
                    <a:pt x="365981" y="5503"/>
                  </a:lnTo>
                  <a:lnTo>
                    <a:pt x="371291" y="0"/>
                  </a:lnTo>
                  <a:lnTo>
                    <a:pt x="385155" y="0"/>
                  </a:lnTo>
                  <a:lnTo>
                    <a:pt x="390539" y="5503"/>
                  </a:lnTo>
                  <a:lnTo>
                    <a:pt x="390539" y="19483"/>
                  </a:lnTo>
                  <a:lnTo>
                    <a:pt x="385155" y="24837"/>
                  </a:lnTo>
                  <a:close/>
                </a:path>
                <a:path w="620394" h="138429">
                  <a:moveTo>
                    <a:pt x="434136" y="36067"/>
                  </a:moveTo>
                  <a:lnTo>
                    <a:pt x="414887" y="36067"/>
                  </a:lnTo>
                  <a:lnTo>
                    <a:pt x="414887" y="14649"/>
                  </a:lnTo>
                  <a:lnTo>
                    <a:pt x="434136" y="14649"/>
                  </a:lnTo>
                  <a:lnTo>
                    <a:pt x="434136" y="36067"/>
                  </a:lnTo>
                  <a:close/>
                </a:path>
                <a:path w="620394" h="138429">
                  <a:moveTo>
                    <a:pt x="460022" y="53319"/>
                  </a:moveTo>
                  <a:lnTo>
                    <a:pt x="401096" y="53319"/>
                  </a:lnTo>
                  <a:lnTo>
                    <a:pt x="401096" y="36067"/>
                  </a:lnTo>
                  <a:lnTo>
                    <a:pt x="460022" y="36067"/>
                  </a:lnTo>
                  <a:lnTo>
                    <a:pt x="460022" y="53319"/>
                  </a:lnTo>
                  <a:close/>
                </a:path>
                <a:path w="620394" h="138429">
                  <a:moveTo>
                    <a:pt x="451836" y="109986"/>
                  </a:moveTo>
                  <a:lnTo>
                    <a:pt x="441658" y="109986"/>
                  </a:lnTo>
                  <a:lnTo>
                    <a:pt x="430008" y="108114"/>
                  </a:lnTo>
                  <a:lnTo>
                    <a:pt x="421635" y="102595"/>
                  </a:lnTo>
                  <a:lnTo>
                    <a:pt x="416581" y="93578"/>
                  </a:lnTo>
                  <a:lnTo>
                    <a:pt x="414887" y="81206"/>
                  </a:lnTo>
                  <a:lnTo>
                    <a:pt x="414887" y="53319"/>
                  </a:lnTo>
                  <a:lnTo>
                    <a:pt x="434136" y="53319"/>
                  </a:lnTo>
                  <a:lnTo>
                    <a:pt x="434136" y="88643"/>
                  </a:lnTo>
                  <a:lnTo>
                    <a:pt x="438856" y="91915"/>
                  </a:lnTo>
                  <a:lnTo>
                    <a:pt x="460438" y="91915"/>
                  </a:lnTo>
                  <a:lnTo>
                    <a:pt x="465332" y="102400"/>
                  </a:lnTo>
                  <a:lnTo>
                    <a:pt x="459063" y="106713"/>
                  </a:lnTo>
                  <a:lnTo>
                    <a:pt x="451836" y="109986"/>
                  </a:lnTo>
                  <a:close/>
                </a:path>
                <a:path w="620394" h="138429">
                  <a:moveTo>
                    <a:pt x="460438" y="91915"/>
                  </a:moveTo>
                  <a:lnTo>
                    <a:pt x="449402" y="91915"/>
                  </a:lnTo>
                  <a:lnTo>
                    <a:pt x="454343" y="89609"/>
                  </a:lnTo>
                  <a:lnTo>
                    <a:pt x="458252" y="87230"/>
                  </a:lnTo>
                  <a:lnTo>
                    <a:pt x="460438" y="91915"/>
                  </a:lnTo>
                  <a:close/>
                </a:path>
                <a:path w="620394" h="138429">
                  <a:moveTo>
                    <a:pt x="509793" y="109986"/>
                  </a:moveTo>
                  <a:lnTo>
                    <a:pt x="494233" y="107134"/>
                  </a:lnTo>
                  <a:lnTo>
                    <a:pt x="482220" y="99221"/>
                  </a:lnTo>
                  <a:lnTo>
                    <a:pt x="474480" y="87209"/>
                  </a:lnTo>
                  <a:lnTo>
                    <a:pt x="471739" y="72059"/>
                  </a:lnTo>
                  <a:lnTo>
                    <a:pt x="474480" y="56941"/>
                  </a:lnTo>
                  <a:lnTo>
                    <a:pt x="482220" y="44925"/>
                  </a:lnTo>
                  <a:lnTo>
                    <a:pt x="494233" y="36995"/>
                  </a:lnTo>
                  <a:lnTo>
                    <a:pt x="509793" y="34133"/>
                  </a:lnTo>
                  <a:lnTo>
                    <a:pt x="518381" y="35036"/>
                  </a:lnTo>
                  <a:lnTo>
                    <a:pt x="526119" y="37675"/>
                  </a:lnTo>
                  <a:lnTo>
                    <a:pt x="532848" y="41945"/>
                  </a:lnTo>
                  <a:lnTo>
                    <a:pt x="538408" y="47742"/>
                  </a:lnTo>
                  <a:lnTo>
                    <a:pt x="533109" y="52204"/>
                  </a:lnTo>
                  <a:lnTo>
                    <a:pt x="509277" y="52204"/>
                  </a:lnTo>
                  <a:lnTo>
                    <a:pt x="502276" y="53623"/>
                  </a:lnTo>
                  <a:lnTo>
                    <a:pt x="496583" y="57642"/>
                  </a:lnTo>
                  <a:lnTo>
                    <a:pt x="492756" y="63906"/>
                  </a:lnTo>
                  <a:lnTo>
                    <a:pt x="491356" y="72059"/>
                  </a:lnTo>
                  <a:lnTo>
                    <a:pt x="492744" y="80244"/>
                  </a:lnTo>
                  <a:lnTo>
                    <a:pt x="496546" y="86505"/>
                  </a:lnTo>
                  <a:lnTo>
                    <a:pt x="502214" y="90507"/>
                  </a:lnTo>
                  <a:lnTo>
                    <a:pt x="509203" y="91915"/>
                  </a:lnTo>
                  <a:lnTo>
                    <a:pt x="533219" y="91915"/>
                  </a:lnTo>
                  <a:lnTo>
                    <a:pt x="538481" y="96451"/>
                  </a:lnTo>
                  <a:lnTo>
                    <a:pt x="532848" y="102236"/>
                  </a:lnTo>
                  <a:lnTo>
                    <a:pt x="526101" y="106481"/>
                  </a:lnTo>
                  <a:lnTo>
                    <a:pt x="518372" y="109094"/>
                  </a:lnTo>
                  <a:lnTo>
                    <a:pt x="509793" y="109986"/>
                  </a:lnTo>
                  <a:close/>
                </a:path>
                <a:path w="620394" h="138429">
                  <a:moveTo>
                    <a:pt x="524543" y="59417"/>
                  </a:moveTo>
                  <a:lnTo>
                    <a:pt x="520192" y="54732"/>
                  </a:lnTo>
                  <a:lnTo>
                    <a:pt x="515545" y="52204"/>
                  </a:lnTo>
                  <a:lnTo>
                    <a:pt x="533109" y="52204"/>
                  </a:lnTo>
                  <a:lnTo>
                    <a:pt x="524543" y="59417"/>
                  </a:lnTo>
                  <a:close/>
                </a:path>
                <a:path w="620394" h="138429">
                  <a:moveTo>
                    <a:pt x="533219" y="91915"/>
                  </a:moveTo>
                  <a:lnTo>
                    <a:pt x="515398" y="91915"/>
                  </a:lnTo>
                  <a:lnTo>
                    <a:pt x="520708" y="89089"/>
                  </a:lnTo>
                  <a:lnTo>
                    <a:pt x="524764" y="84627"/>
                  </a:lnTo>
                  <a:lnTo>
                    <a:pt x="533219" y="91915"/>
                  </a:lnTo>
                  <a:close/>
                </a:path>
                <a:path w="620394" h="138429">
                  <a:moveTo>
                    <a:pt x="571609" y="108126"/>
                  </a:moveTo>
                  <a:lnTo>
                    <a:pt x="552361" y="108126"/>
                  </a:lnTo>
                  <a:lnTo>
                    <a:pt x="552361" y="966"/>
                  </a:lnTo>
                  <a:lnTo>
                    <a:pt x="571609" y="966"/>
                  </a:lnTo>
                  <a:lnTo>
                    <a:pt x="571609" y="43801"/>
                  </a:lnTo>
                  <a:lnTo>
                    <a:pt x="613321" y="43801"/>
                  </a:lnTo>
                  <a:lnTo>
                    <a:pt x="617852" y="50792"/>
                  </a:lnTo>
                  <a:lnTo>
                    <a:pt x="618133" y="52353"/>
                  </a:lnTo>
                  <a:lnTo>
                    <a:pt x="578468" y="52353"/>
                  </a:lnTo>
                  <a:lnTo>
                    <a:pt x="571609" y="57781"/>
                  </a:lnTo>
                  <a:lnTo>
                    <a:pt x="571609" y="108126"/>
                  </a:lnTo>
                  <a:close/>
                </a:path>
                <a:path w="620394" h="138429">
                  <a:moveTo>
                    <a:pt x="613321" y="43801"/>
                  </a:moveTo>
                  <a:lnTo>
                    <a:pt x="571609" y="43801"/>
                  </a:lnTo>
                  <a:lnTo>
                    <a:pt x="576698" y="36662"/>
                  </a:lnTo>
                  <a:lnTo>
                    <a:pt x="584294" y="34133"/>
                  </a:lnTo>
                  <a:lnTo>
                    <a:pt x="592111" y="34133"/>
                  </a:lnTo>
                  <a:lnTo>
                    <a:pt x="603301" y="36172"/>
                  </a:lnTo>
                  <a:lnTo>
                    <a:pt x="612097" y="41914"/>
                  </a:lnTo>
                  <a:lnTo>
                    <a:pt x="613321" y="43801"/>
                  </a:lnTo>
                  <a:close/>
                </a:path>
                <a:path w="620394" h="138429">
                  <a:moveTo>
                    <a:pt x="619915" y="108126"/>
                  </a:moveTo>
                  <a:lnTo>
                    <a:pt x="600666" y="108126"/>
                  </a:lnTo>
                  <a:lnTo>
                    <a:pt x="600666" y="58079"/>
                  </a:lnTo>
                  <a:lnTo>
                    <a:pt x="595504" y="52353"/>
                  </a:lnTo>
                  <a:lnTo>
                    <a:pt x="618133" y="52353"/>
                  </a:lnTo>
                  <a:lnTo>
                    <a:pt x="619915" y="62243"/>
                  </a:lnTo>
                  <a:lnTo>
                    <a:pt x="619915" y="108126"/>
                  </a:lnTo>
                  <a:close/>
                </a:path>
              </a:pathLst>
            </a:custGeom>
            <a:solidFill>
              <a:srgbClr val="FFFFF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11067" y="9674443"/>
              <a:ext cx="760730" cy="332105"/>
            </a:xfrm>
            <a:custGeom>
              <a:avLst/>
              <a:gdLst/>
              <a:ahLst/>
              <a:cxnLst/>
              <a:rect l="l" t="t" r="r" b="b"/>
              <a:pathLst>
                <a:path w="760730" h="332104">
                  <a:moveTo>
                    <a:pt x="62402" y="0"/>
                  </a:moveTo>
                  <a:lnTo>
                    <a:pt x="697776" y="0"/>
                  </a:lnTo>
                  <a:lnTo>
                    <a:pt x="701873" y="0"/>
                  </a:lnTo>
                  <a:lnTo>
                    <a:pt x="705932" y="403"/>
                  </a:lnTo>
                  <a:lnTo>
                    <a:pt x="732445" y="10604"/>
                  </a:lnTo>
                  <a:lnTo>
                    <a:pt x="735852" y="12900"/>
                  </a:lnTo>
                  <a:lnTo>
                    <a:pt x="758181" y="46596"/>
                  </a:lnTo>
                  <a:lnTo>
                    <a:pt x="758980" y="50648"/>
                  </a:lnTo>
                  <a:lnTo>
                    <a:pt x="759780" y="54700"/>
                  </a:lnTo>
                  <a:lnTo>
                    <a:pt x="760179" y="58792"/>
                  </a:lnTo>
                  <a:lnTo>
                    <a:pt x="760179" y="62924"/>
                  </a:lnTo>
                  <a:lnTo>
                    <a:pt x="760179" y="268858"/>
                  </a:lnTo>
                  <a:lnTo>
                    <a:pt x="760179" y="272989"/>
                  </a:lnTo>
                  <a:lnTo>
                    <a:pt x="759780" y="277082"/>
                  </a:lnTo>
                  <a:lnTo>
                    <a:pt x="758980" y="281134"/>
                  </a:lnTo>
                  <a:lnTo>
                    <a:pt x="758181" y="285186"/>
                  </a:lnTo>
                  <a:lnTo>
                    <a:pt x="735852" y="318882"/>
                  </a:lnTo>
                  <a:lnTo>
                    <a:pt x="709951" y="330573"/>
                  </a:lnTo>
                  <a:lnTo>
                    <a:pt x="705932" y="331380"/>
                  </a:lnTo>
                  <a:lnTo>
                    <a:pt x="701873" y="331782"/>
                  </a:lnTo>
                  <a:lnTo>
                    <a:pt x="697776" y="331782"/>
                  </a:lnTo>
                  <a:lnTo>
                    <a:pt x="62402" y="331782"/>
                  </a:lnTo>
                  <a:lnTo>
                    <a:pt x="58305" y="331782"/>
                  </a:lnTo>
                  <a:lnTo>
                    <a:pt x="54247" y="331380"/>
                  </a:lnTo>
                  <a:lnTo>
                    <a:pt x="50228" y="330573"/>
                  </a:lnTo>
                  <a:lnTo>
                    <a:pt x="46209" y="329768"/>
                  </a:lnTo>
                  <a:lnTo>
                    <a:pt x="12793" y="307252"/>
                  </a:lnTo>
                  <a:lnTo>
                    <a:pt x="10516" y="303817"/>
                  </a:lnTo>
                  <a:lnTo>
                    <a:pt x="8240" y="300382"/>
                  </a:lnTo>
                  <a:lnTo>
                    <a:pt x="0" y="272989"/>
                  </a:lnTo>
                  <a:lnTo>
                    <a:pt x="0" y="268858"/>
                  </a:lnTo>
                  <a:lnTo>
                    <a:pt x="0" y="62924"/>
                  </a:lnTo>
                  <a:lnTo>
                    <a:pt x="0" y="58792"/>
                  </a:lnTo>
                  <a:lnTo>
                    <a:pt x="399" y="54700"/>
                  </a:lnTo>
                  <a:lnTo>
                    <a:pt x="10516" y="27965"/>
                  </a:lnTo>
                  <a:lnTo>
                    <a:pt x="12793" y="24530"/>
                  </a:lnTo>
                  <a:lnTo>
                    <a:pt x="15380" y="21351"/>
                  </a:lnTo>
                  <a:lnTo>
                    <a:pt x="18277" y="18430"/>
                  </a:lnTo>
                  <a:lnTo>
                    <a:pt x="21174" y="15508"/>
                  </a:lnTo>
                  <a:lnTo>
                    <a:pt x="24326" y="12900"/>
                  </a:lnTo>
                  <a:lnTo>
                    <a:pt x="27733" y="10604"/>
                  </a:lnTo>
                  <a:lnTo>
                    <a:pt x="31140" y="8309"/>
                  </a:lnTo>
                  <a:lnTo>
                    <a:pt x="58305" y="0"/>
                  </a:lnTo>
                  <a:lnTo>
                    <a:pt x="62402" y="0"/>
                  </a:lnTo>
                  <a:close/>
                </a:path>
              </a:pathLst>
            </a:custGeom>
            <a:ln w="11425">
              <a:solidFill>
                <a:srgbClr val="2A2C37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2023-03-20T21:09:39Z</dcterms:created>
  <dcterms:modified xsi:type="dcterms:W3CDTF">2023-03-20T21:09:39Z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2023-03-20T00:00:00Z</vt:filetime>
  </property>
  <property fmtid="{D5CDD505-2E9C-101B-9397-08002B2CF9AE}" pid="3" name="Creator">
    <vt:lpwstr>Chromium</vt:lpwstr>
  </property>
  <property fmtid="{D5CDD505-2E9C-101B-9397-08002B2CF9AE}" pid="4" name="LastSaved">
    <vt:filetime>2023-03-20T00:00:00Z</vt:filetime>
  </property>
</Properties>
</file>